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9" r:id="rId1"/>
  </p:sldMasterIdLst>
  <p:notesMasterIdLst>
    <p:notesMasterId r:id="rId32"/>
  </p:notesMasterIdLst>
  <p:handoutMasterIdLst>
    <p:handoutMasterId r:id="rId33"/>
  </p:handoutMasterIdLst>
  <p:sldIdLst>
    <p:sldId id="303" r:id="rId2"/>
    <p:sldId id="558" r:id="rId3"/>
    <p:sldId id="529" r:id="rId4"/>
    <p:sldId id="559" r:id="rId5"/>
    <p:sldId id="560" r:id="rId6"/>
    <p:sldId id="562" r:id="rId7"/>
    <p:sldId id="563" r:id="rId8"/>
    <p:sldId id="564" r:id="rId9"/>
    <p:sldId id="566" r:id="rId10"/>
    <p:sldId id="565" r:id="rId11"/>
    <p:sldId id="561" r:id="rId12"/>
    <p:sldId id="571" r:id="rId13"/>
    <p:sldId id="567" r:id="rId14"/>
    <p:sldId id="568" r:id="rId15"/>
    <p:sldId id="569" r:id="rId16"/>
    <p:sldId id="570" r:id="rId17"/>
    <p:sldId id="572" r:id="rId18"/>
    <p:sldId id="573" r:id="rId19"/>
    <p:sldId id="574" r:id="rId20"/>
    <p:sldId id="575" r:id="rId21"/>
    <p:sldId id="576" r:id="rId22"/>
    <p:sldId id="577" r:id="rId23"/>
    <p:sldId id="578" r:id="rId24"/>
    <p:sldId id="579" r:id="rId25"/>
    <p:sldId id="580" r:id="rId26"/>
    <p:sldId id="581" r:id="rId27"/>
    <p:sldId id="583" r:id="rId28"/>
    <p:sldId id="584" r:id="rId29"/>
    <p:sldId id="585" r:id="rId30"/>
    <p:sldId id="586" r:id="rId31"/>
  </p:sldIdLst>
  <p:sldSz cx="9906000" cy="6858000" type="A4"/>
  <p:notesSz cx="6858000" cy="10059988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6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5FB"/>
    <a:srgbClr val="FFFFFF"/>
    <a:srgbClr val="00CCFF"/>
    <a:srgbClr val="99FFCC"/>
    <a:srgbClr val="000080"/>
    <a:srgbClr val="777777"/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83167" autoAdjust="0"/>
  </p:normalViewPr>
  <p:slideViewPr>
    <p:cSldViewPr>
      <p:cViewPr varScale="1">
        <p:scale>
          <a:sx n="95" d="100"/>
          <a:sy n="95" d="100"/>
        </p:scale>
        <p:origin x="2190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24"/>
    </p:cViewPr>
  </p:sorterViewPr>
  <p:notesViewPr>
    <p:cSldViewPr>
      <p:cViewPr varScale="1">
        <p:scale>
          <a:sx n="44" d="100"/>
          <a:sy n="44" d="100"/>
        </p:scale>
        <p:origin x="-806" y="-88"/>
      </p:cViewPr>
      <p:guideLst>
        <p:guide orient="horz" pos="3169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350" y="0"/>
            <a:ext cx="2941638" cy="44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0013" y="0"/>
            <a:ext cx="2940050" cy="44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/>
            </a:lvl1pPr>
          </a:lstStyle>
          <a:p>
            <a:pPr>
              <a:defRPr/>
            </a:pPr>
            <a:fld id="{43EB13CE-00F7-459D-9184-E95E1741C181}" type="datetime8">
              <a:rPr lang="es-ES_tradnl"/>
              <a:pPr>
                <a:defRPr/>
              </a:pPr>
              <a:t>10/05/2020 19:34</a:t>
            </a:fld>
            <a:endParaRPr lang="es-ES_tradnl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350" y="9501191"/>
            <a:ext cx="2941638" cy="558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0013" y="9501191"/>
            <a:ext cx="2940050" cy="558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/>
            </a:lvl1pPr>
          </a:lstStyle>
          <a:p>
            <a:pPr>
              <a:defRPr/>
            </a:pPr>
            <a:fld id="{101315EE-0ADB-4889-9CFA-C351250F8D1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255955" y="9512628"/>
            <a:ext cx="532197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r" eaLnBrk="0" hangingPunct="0">
              <a:defRPr/>
            </a:pPr>
            <a:fld id="{1599F39B-BF82-4D49-95A7-982E91305530}" type="slidenum">
              <a:rPr lang="es-ES_tradnl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0" hangingPunct="0">
                <a:defRPr/>
              </a:pPr>
              <a:t>‹Nº›</a:t>
            </a:fld>
            <a:endParaRPr lang="es-ES_tradnl" sz="1400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5823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350" y="0"/>
            <a:ext cx="2941638" cy="44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 eaLnBrk="0" hangingPunct="0">
              <a:defRPr sz="1000" i="1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10013" y="0"/>
            <a:ext cx="2940050" cy="44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 i="1"/>
            </a:lvl1pPr>
          </a:lstStyle>
          <a:p>
            <a:pPr>
              <a:defRPr/>
            </a:pPr>
            <a:fld id="{DA183833-0142-49C8-AA41-DD802BA6608F}" type="datetime8">
              <a:rPr lang="es-ES_tradnl"/>
              <a:pPr>
                <a:defRPr/>
              </a:pPr>
              <a:t>10/05/2020 19:34</a:t>
            </a:fld>
            <a:endParaRPr lang="es-ES_tradnl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350" y="9501191"/>
            <a:ext cx="2941638" cy="558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 eaLnBrk="0" hangingPunct="0">
              <a:defRPr sz="1000" i="1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0013" y="9501191"/>
            <a:ext cx="2940050" cy="558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 i="1"/>
            </a:lvl1pPr>
          </a:lstStyle>
          <a:p>
            <a:pPr>
              <a:defRPr/>
            </a:pPr>
            <a:fld id="{FC3B4B9E-09CD-4F65-8602-0EE80F0914C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779190"/>
            <a:ext cx="5029200" cy="452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Click to edit Master notes styles</a:t>
            </a:r>
          </a:p>
          <a:p>
            <a:pPr lvl="1"/>
            <a:r>
              <a:rPr lang="es-ES_tradnl" noProof="0"/>
              <a:t>Second Level</a:t>
            </a:r>
          </a:p>
          <a:p>
            <a:pPr lvl="2"/>
            <a:r>
              <a:rPr lang="es-ES_tradnl" noProof="0"/>
              <a:t>Third Level</a:t>
            </a:r>
          </a:p>
          <a:p>
            <a:pPr lvl="3"/>
            <a:r>
              <a:rPr lang="es-ES_tradnl" noProof="0"/>
              <a:t>Fourth Level</a:t>
            </a:r>
          </a:p>
          <a:p>
            <a:pPr lvl="4"/>
            <a:r>
              <a:rPr lang="es-ES_tradnl" noProof="0"/>
              <a:t>Fifth Level</a:t>
            </a:r>
          </a:p>
        </p:txBody>
      </p:sp>
      <p:sp>
        <p:nvSpPr>
          <p:cNvPr id="3584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57238"/>
            <a:ext cx="5440363" cy="37671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255955" y="9512628"/>
            <a:ext cx="532197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r" eaLnBrk="0" hangingPunct="0">
              <a:defRPr/>
            </a:pPr>
            <a:fld id="{620806B0-4E2E-4513-BD12-E6880C47B174}" type="slidenum">
              <a:rPr lang="es-ES_tradnl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0" hangingPunct="0">
                <a:defRPr/>
              </a:pPr>
              <a:t>‹Nº›</a:t>
            </a:fld>
            <a:endParaRPr lang="es-ES_tradnl" sz="1400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627727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E4D1449-5F09-4311-8CE6-3577BB1C4E04}" type="datetime8">
              <a:rPr lang="es-ES_tradnl" smtClean="0"/>
              <a:pPr/>
              <a:t>10/05/2020 19:34</a:t>
            </a:fld>
            <a:endParaRPr lang="es-ES_tradnl"/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09ECAF-3D96-44CE-B1CE-7EBD8AAF75B5}" type="slidenum">
              <a:rPr lang="es-ES_tradnl" smtClean="0"/>
              <a:pPr/>
              <a:t>1</a:t>
            </a:fld>
            <a:endParaRPr lang="es-ES_tradnl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6945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0DE9ECE-667B-41F3-B3DD-E433B7CB353C}" type="datetime8">
              <a:rPr lang="es-ES_tradnl" smtClean="0"/>
              <a:pPr/>
              <a:t>10/05/2020 19:34</a:t>
            </a:fld>
            <a:endParaRPr lang="es-ES_tradnl"/>
          </a:p>
        </p:txBody>
      </p:sp>
      <p:sp>
        <p:nvSpPr>
          <p:cNvPr id="3789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52FED-8EF9-4E79-88EF-BF1B7DB48ADD}" type="slidenum">
              <a:rPr lang="es-ES_tradnl" smtClean="0"/>
              <a:pPr/>
              <a:t>2</a:t>
            </a:fld>
            <a:endParaRPr lang="es-ES_tradnl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8669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04284" y="2514601"/>
            <a:ext cx="715048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4284" y="4777381"/>
            <a:ext cx="715048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34362" y="4321159"/>
            <a:ext cx="1511762" cy="781781"/>
          </a:xfrm>
          <a:custGeom>
            <a:avLst/>
            <a:gdLst>
              <a:gd name="T0" fmla="*/ 287 w 372"/>
              <a:gd name="T1" fmla="*/ 166 h 166"/>
              <a:gd name="T2" fmla="*/ 293 w 372"/>
              <a:gd name="T3" fmla="*/ 164 h 166"/>
              <a:gd name="T4" fmla="*/ 294 w 372"/>
              <a:gd name="T5" fmla="*/ 163 h 166"/>
              <a:gd name="T6" fmla="*/ 370 w 372"/>
              <a:gd name="T7" fmla="*/ 87 h 166"/>
              <a:gd name="T8" fmla="*/ 370 w 372"/>
              <a:gd name="T9" fmla="*/ 78 h 166"/>
              <a:gd name="T10" fmla="*/ 294 w 372"/>
              <a:gd name="T11" fmla="*/ 3 h 166"/>
              <a:gd name="T12" fmla="*/ 293 w 372"/>
              <a:gd name="T13" fmla="*/ 2 h 166"/>
              <a:gd name="T14" fmla="*/ 287 w 372"/>
              <a:gd name="T15" fmla="*/ 0 h 166"/>
              <a:gd name="T16" fmla="*/ 0 w 372"/>
              <a:gd name="T17" fmla="*/ 0 h 166"/>
              <a:gd name="T18" fmla="*/ 0 w 372"/>
              <a:gd name="T19" fmla="*/ 166 h 166"/>
              <a:gd name="T20" fmla="*/ 287 w 372"/>
              <a:gd name="T21" fmla="*/ 166 h 166"/>
              <a:gd name="connsiteX0" fmla="*/ 7715 w 9946"/>
              <a:gd name="connsiteY0" fmla="*/ 10041 h 10041"/>
              <a:gd name="connsiteX1" fmla="*/ 7876 w 9946"/>
              <a:gd name="connsiteY1" fmla="*/ 9921 h 10041"/>
              <a:gd name="connsiteX2" fmla="*/ 7903 w 9946"/>
              <a:gd name="connsiteY2" fmla="*/ 9860 h 10041"/>
              <a:gd name="connsiteX3" fmla="*/ 9946 w 9946"/>
              <a:gd name="connsiteY3" fmla="*/ 5282 h 10041"/>
              <a:gd name="connsiteX4" fmla="*/ 9946 w 9946"/>
              <a:gd name="connsiteY4" fmla="*/ 4740 h 10041"/>
              <a:gd name="connsiteX5" fmla="*/ 7903 w 9946"/>
              <a:gd name="connsiteY5" fmla="*/ 222 h 10041"/>
              <a:gd name="connsiteX6" fmla="*/ 7876 w 9946"/>
              <a:gd name="connsiteY6" fmla="*/ 161 h 10041"/>
              <a:gd name="connsiteX7" fmla="*/ 7715 w 9946"/>
              <a:gd name="connsiteY7" fmla="*/ 41 h 10041"/>
              <a:gd name="connsiteX8" fmla="*/ 1965 w 9946"/>
              <a:gd name="connsiteY8" fmla="*/ 0 h 10041"/>
              <a:gd name="connsiteX9" fmla="*/ 0 w 9946"/>
              <a:gd name="connsiteY9" fmla="*/ 41 h 10041"/>
              <a:gd name="connsiteX10" fmla="*/ 0 w 9946"/>
              <a:gd name="connsiteY10" fmla="*/ 10041 h 10041"/>
              <a:gd name="connsiteX11" fmla="*/ 7715 w 9946"/>
              <a:gd name="connsiteY11" fmla="*/ 10041 h 10041"/>
              <a:gd name="connsiteX0" fmla="*/ 7757 w 10000"/>
              <a:gd name="connsiteY0" fmla="*/ 10000 h 10000"/>
              <a:gd name="connsiteX1" fmla="*/ 7919 w 10000"/>
              <a:gd name="connsiteY1" fmla="*/ 9880 h 10000"/>
              <a:gd name="connsiteX2" fmla="*/ 7946 w 10000"/>
              <a:gd name="connsiteY2" fmla="*/ 9820 h 10000"/>
              <a:gd name="connsiteX3" fmla="*/ 10000 w 10000"/>
              <a:gd name="connsiteY3" fmla="*/ 5260 h 10000"/>
              <a:gd name="connsiteX4" fmla="*/ 10000 w 10000"/>
              <a:gd name="connsiteY4" fmla="*/ 4721 h 10000"/>
              <a:gd name="connsiteX5" fmla="*/ 7946 w 10000"/>
              <a:gd name="connsiteY5" fmla="*/ 221 h 10000"/>
              <a:gd name="connsiteX6" fmla="*/ 7919 w 10000"/>
              <a:gd name="connsiteY6" fmla="*/ 160 h 10000"/>
              <a:gd name="connsiteX7" fmla="*/ 7757 w 10000"/>
              <a:gd name="connsiteY7" fmla="*/ 41 h 10000"/>
              <a:gd name="connsiteX8" fmla="*/ 1976 w 10000"/>
              <a:gd name="connsiteY8" fmla="*/ 0 h 10000"/>
              <a:gd name="connsiteX9" fmla="*/ 0 w 10000"/>
              <a:gd name="connsiteY9" fmla="*/ 41 h 10000"/>
              <a:gd name="connsiteX10" fmla="*/ 0 w 10000"/>
              <a:gd name="connsiteY10" fmla="*/ 10000 h 10000"/>
              <a:gd name="connsiteX11" fmla="*/ 1958 w 10000"/>
              <a:gd name="connsiteY11" fmla="*/ 9991 h 10000"/>
              <a:gd name="connsiteX12" fmla="*/ 7757 w 10000"/>
              <a:gd name="connsiteY12" fmla="*/ 10000 h 10000"/>
              <a:gd name="connsiteX0" fmla="*/ 7757 w 10000"/>
              <a:gd name="connsiteY0" fmla="*/ 10000 h 10000"/>
              <a:gd name="connsiteX1" fmla="*/ 7919 w 10000"/>
              <a:gd name="connsiteY1" fmla="*/ 9880 h 10000"/>
              <a:gd name="connsiteX2" fmla="*/ 7946 w 10000"/>
              <a:gd name="connsiteY2" fmla="*/ 9820 h 10000"/>
              <a:gd name="connsiteX3" fmla="*/ 10000 w 10000"/>
              <a:gd name="connsiteY3" fmla="*/ 5260 h 10000"/>
              <a:gd name="connsiteX4" fmla="*/ 10000 w 10000"/>
              <a:gd name="connsiteY4" fmla="*/ 4721 h 10000"/>
              <a:gd name="connsiteX5" fmla="*/ 7946 w 10000"/>
              <a:gd name="connsiteY5" fmla="*/ 221 h 10000"/>
              <a:gd name="connsiteX6" fmla="*/ 7919 w 10000"/>
              <a:gd name="connsiteY6" fmla="*/ 160 h 10000"/>
              <a:gd name="connsiteX7" fmla="*/ 7757 w 10000"/>
              <a:gd name="connsiteY7" fmla="*/ 41 h 10000"/>
              <a:gd name="connsiteX8" fmla="*/ 1976 w 10000"/>
              <a:gd name="connsiteY8" fmla="*/ 0 h 10000"/>
              <a:gd name="connsiteX9" fmla="*/ 0 w 10000"/>
              <a:gd name="connsiteY9" fmla="*/ 41 h 10000"/>
              <a:gd name="connsiteX10" fmla="*/ 1958 w 10000"/>
              <a:gd name="connsiteY10" fmla="*/ 9991 h 10000"/>
              <a:gd name="connsiteX11" fmla="*/ 7757 w 10000"/>
              <a:gd name="connsiteY11" fmla="*/ 10000 h 10000"/>
              <a:gd name="connsiteX0" fmla="*/ 5799 w 8042"/>
              <a:gd name="connsiteY0" fmla="*/ 10000 h 10000"/>
              <a:gd name="connsiteX1" fmla="*/ 5961 w 8042"/>
              <a:gd name="connsiteY1" fmla="*/ 9880 h 10000"/>
              <a:gd name="connsiteX2" fmla="*/ 5988 w 8042"/>
              <a:gd name="connsiteY2" fmla="*/ 9820 h 10000"/>
              <a:gd name="connsiteX3" fmla="*/ 8042 w 8042"/>
              <a:gd name="connsiteY3" fmla="*/ 5260 h 10000"/>
              <a:gd name="connsiteX4" fmla="*/ 8042 w 8042"/>
              <a:gd name="connsiteY4" fmla="*/ 4721 h 10000"/>
              <a:gd name="connsiteX5" fmla="*/ 5988 w 8042"/>
              <a:gd name="connsiteY5" fmla="*/ 221 h 10000"/>
              <a:gd name="connsiteX6" fmla="*/ 5961 w 8042"/>
              <a:gd name="connsiteY6" fmla="*/ 160 h 10000"/>
              <a:gd name="connsiteX7" fmla="*/ 5799 w 8042"/>
              <a:gd name="connsiteY7" fmla="*/ 41 h 10000"/>
              <a:gd name="connsiteX8" fmla="*/ 18 w 8042"/>
              <a:gd name="connsiteY8" fmla="*/ 0 h 10000"/>
              <a:gd name="connsiteX9" fmla="*/ 0 w 8042"/>
              <a:gd name="connsiteY9" fmla="*/ 9991 h 10000"/>
              <a:gd name="connsiteX10" fmla="*/ 5799 w 8042"/>
              <a:gd name="connsiteY10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8612" y="4529542"/>
            <a:ext cx="633726" cy="365125"/>
          </a:xfrm>
        </p:spPr>
        <p:txBody>
          <a:bodyPr/>
          <a:lstStyle/>
          <a:p>
            <a:pPr>
              <a:defRPr/>
            </a:pPr>
            <a:fld id="{15BC9185-8063-4495-A97C-A1C0E9F6691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768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284" y="609600"/>
            <a:ext cx="7141317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84" y="4354046"/>
            <a:ext cx="714131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V="1">
            <a:off x="63" y="3166528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3830" y="3244141"/>
            <a:ext cx="633726" cy="365125"/>
          </a:xfrm>
        </p:spPr>
        <p:txBody>
          <a:bodyPr/>
          <a:lstStyle/>
          <a:p>
            <a:pPr>
              <a:defRPr/>
            </a:pPr>
            <a:fld id="{B6C21D10-0B2E-4B12-AC29-5E41AB0370D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3262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467" y="609600"/>
            <a:ext cx="6618719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84" y="4354046"/>
            <a:ext cx="714131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9" name="Freeform 11"/>
          <p:cNvSpPr>
            <a:spLocks/>
          </p:cNvSpPr>
          <p:nvPr/>
        </p:nvSpPr>
        <p:spPr bwMode="auto">
          <a:xfrm flipV="1">
            <a:off x="63" y="3166528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3830" y="3244141"/>
            <a:ext cx="633726" cy="365125"/>
          </a:xfrm>
        </p:spPr>
        <p:txBody>
          <a:bodyPr/>
          <a:lstStyle/>
          <a:p>
            <a:pPr>
              <a:defRPr/>
            </a:pPr>
            <a:fld id="{B6C21D10-0B2E-4B12-AC29-5E41AB0370D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17303" y="3505200"/>
            <a:ext cx="612504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59010" y="648005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0328" y="290530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8214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yenda - Tarjeta para el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284" y="2438402"/>
            <a:ext cx="7141317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4284" y="5181600"/>
            <a:ext cx="7141317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 flipV="1">
            <a:off x="63" y="4910661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53830" y="4983089"/>
            <a:ext cx="633726" cy="365125"/>
          </a:xfrm>
        </p:spPr>
        <p:txBody>
          <a:bodyPr/>
          <a:lstStyle/>
          <a:p>
            <a:pPr>
              <a:defRPr/>
            </a:pPr>
            <a:fld id="{B6C21D10-0B2E-4B12-AC29-5E41AB0370D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26005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7534" y="612648"/>
            <a:ext cx="6618187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4283" y="5181600"/>
            <a:ext cx="72456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20" name="Freeform 11"/>
          <p:cNvSpPr>
            <a:spLocks/>
          </p:cNvSpPr>
          <p:nvPr/>
        </p:nvSpPr>
        <p:spPr bwMode="auto">
          <a:xfrm flipV="1">
            <a:off x="63" y="4910661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53830" y="4983089"/>
            <a:ext cx="633726" cy="365125"/>
          </a:xfrm>
        </p:spPr>
        <p:txBody>
          <a:bodyPr/>
          <a:lstStyle/>
          <a:p>
            <a:pPr>
              <a:defRPr/>
            </a:pPr>
            <a:fld id="{B6C21D10-0B2E-4B12-AC29-5E41AB0370D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04283" y="4343400"/>
            <a:ext cx="72456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59010" y="648005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50328" y="290530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0188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284" y="627407"/>
            <a:ext cx="7141316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4284" y="5181600"/>
            <a:ext cx="7141317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V="1">
            <a:off x="63" y="4910661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53830" y="4983089"/>
            <a:ext cx="633726" cy="365125"/>
          </a:xfrm>
        </p:spPr>
        <p:txBody>
          <a:bodyPr/>
          <a:lstStyle/>
          <a:p>
            <a:pPr>
              <a:defRPr/>
            </a:pPr>
            <a:fld id="{B6C21D10-0B2E-4B12-AC29-5E41AB0370D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04284" y="4343400"/>
            <a:ext cx="7141317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5309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2961F6-C318-4CD7-AC4F-975FA39990DE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2024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1746" y="627407"/>
            <a:ext cx="1794143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84" y="627407"/>
            <a:ext cx="5109377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906D8A-3ED1-498C-8CBB-EA6FF358D0BB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567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302" y="624110"/>
            <a:ext cx="71382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4284" y="2133600"/>
            <a:ext cx="7141317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4D290-8ABA-4471-B5CF-EACFB9718BBC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872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284" y="2074562"/>
            <a:ext cx="7141317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84" y="3581400"/>
            <a:ext cx="7141317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 flipV="1">
            <a:off x="63" y="3166528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3830" y="3244141"/>
            <a:ext cx="633726" cy="365125"/>
          </a:xfrm>
        </p:spPr>
        <p:txBody>
          <a:bodyPr/>
          <a:lstStyle/>
          <a:p>
            <a:pPr>
              <a:defRPr/>
            </a:pPr>
            <a:fld id="{0FD0D9DB-E43E-44FF-AF6B-E6D5EA76994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691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85" y="2136707"/>
            <a:ext cx="3463992" cy="37673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2083" y="2136707"/>
            <a:ext cx="3463517" cy="37673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3830" y="787784"/>
            <a:ext cx="633726" cy="365125"/>
          </a:xfrm>
        </p:spPr>
        <p:txBody>
          <a:bodyPr/>
          <a:lstStyle/>
          <a:p>
            <a:pPr>
              <a:defRPr/>
            </a:pPr>
            <a:fld id="{864448DA-08F6-4D69-9F2F-7EA2E1388858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6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4131" y="2226626"/>
            <a:ext cx="311414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4283" y="2802889"/>
            <a:ext cx="3463993" cy="310570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7501" y="2223398"/>
            <a:ext cx="31126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78191" y="2799661"/>
            <a:ext cx="3461987" cy="310570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3830" y="787784"/>
            <a:ext cx="633726" cy="365125"/>
          </a:xfrm>
        </p:spPr>
        <p:txBody>
          <a:bodyPr/>
          <a:lstStyle/>
          <a:p>
            <a:pPr>
              <a:defRPr/>
            </a:pPr>
            <a:fld id="{8EFCA61E-79DC-4C18-BFA4-5800984D6EE5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0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300" y="624110"/>
            <a:ext cx="71383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8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C21D10-0B2E-4B12-AC29-5E41AB0370D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112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6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32F8B-1BF9-4555-B629-C6D3AE5C7B7E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677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283" y="446088"/>
            <a:ext cx="2848716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8785" y="446090"/>
            <a:ext cx="4106815" cy="5414963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4283" y="1598613"/>
            <a:ext cx="2848716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V="1">
            <a:off x="63" y="711194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FD370-4BF4-4E7A-AF88-46B7393D7781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510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284" y="4800600"/>
            <a:ext cx="714131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04284" y="634965"/>
            <a:ext cx="7141317" cy="385497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4284" y="5367338"/>
            <a:ext cx="714131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V="1">
            <a:off x="63" y="4910661"/>
            <a:ext cx="1471552" cy="508005"/>
          </a:xfrm>
          <a:custGeom>
            <a:avLst/>
            <a:gdLst>
              <a:gd name="T0" fmla="*/ 365 w 367"/>
              <a:gd name="T1" fmla="*/ 50 h 106"/>
              <a:gd name="T2" fmla="*/ 317 w 367"/>
              <a:gd name="T3" fmla="*/ 2 h 106"/>
              <a:gd name="T4" fmla="*/ 316 w 367"/>
              <a:gd name="T5" fmla="*/ 1 h 106"/>
              <a:gd name="T6" fmla="*/ 313 w 367"/>
              <a:gd name="T7" fmla="*/ 0 h 106"/>
              <a:gd name="T8" fmla="*/ 294 w 367"/>
              <a:gd name="T9" fmla="*/ 0 h 106"/>
              <a:gd name="T10" fmla="*/ 5 w 367"/>
              <a:gd name="T11" fmla="*/ 0 h 106"/>
              <a:gd name="T12" fmla="*/ 0 w 367"/>
              <a:gd name="T13" fmla="*/ 0 h 106"/>
              <a:gd name="T14" fmla="*/ 0 w 367"/>
              <a:gd name="T15" fmla="*/ 5 h 106"/>
              <a:gd name="T16" fmla="*/ 0 w 367"/>
              <a:gd name="T17" fmla="*/ 100 h 106"/>
              <a:gd name="T18" fmla="*/ 0 w 367"/>
              <a:gd name="T19" fmla="*/ 106 h 106"/>
              <a:gd name="T20" fmla="*/ 5 w 367"/>
              <a:gd name="T21" fmla="*/ 106 h 106"/>
              <a:gd name="T22" fmla="*/ 294 w 367"/>
              <a:gd name="T23" fmla="*/ 106 h 106"/>
              <a:gd name="T24" fmla="*/ 313 w 367"/>
              <a:gd name="T25" fmla="*/ 106 h 106"/>
              <a:gd name="T26" fmla="*/ 316 w 367"/>
              <a:gd name="T27" fmla="*/ 105 h 106"/>
              <a:gd name="T28" fmla="*/ 317 w 367"/>
              <a:gd name="T29" fmla="*/ 104 h 106"/>
              <a:gd name="T30" fmla="*/ 365 w 367"/>
              <a:gd name="T31" fmla="*/ 56 h 106"/>
              <a:gd name="T32" fmla="*/ 365 w 367"/>
              <a:gd name="T33" fmla="*/ 50 h 106"/>
              <a:gd name="connsiteX0" fmla="*/ 9946 w 9946"/>
              <a:gd name="connsiteY0" fmla="*/ 4717 h 10048"/>
              <a:gd name="connsiteX1" fmla="*/ 8638 w 9946"/>
              <a:gd name="connsiteY1" fmla="*/ 189 h 10048"/>
              <a:gd name="connsiteX2" fmla="*/ 8610 w 9946"/>
              <a:gd name="connsiteY2" fmla="*/ 94 h 10048"/>
              <a:gd name="connsiteX3" fmla="*/ 8529 w 9946"/>
              <a:gd name="connsiteY3" fmla="*/ 0 h 10048"/>
              <a:gd name="connsiteX4" fmla="*/ 8011 w 9946"/>
              <a:gd name="connsiteY4" fmla="*/ 0 h 10048"/>
              <a:gd name="connsiteX5" fmla="*/ 136 w 9946"/>
              <a:gd name="connsiteY5" fmla="*/ 0 h 10048"/>
              <a:gd name="connsiteX6" fmla="*/ 0 w 9946"/>
              <a:gd name="connsiteY6" fmla="*/ 0 h 10048"/>
              <a:gd name="connsiteX7" fmla="*/ 0 w 9946"/>
              <a:gd name="connsiteY7" fmla="*/ 472 h 10048"/>
              <a:gd name="connsiteX8" fmla="*/ 0 w 9946"/>
              <a:gd name="connsiteY8" fmla="*/ 9434 h 10048"/>
              <a:gd name="connsiteX9" fmla="*/ 0 w 9946"/>
              <a:gd name="connsiteY9" fmla="*/ 10000 h 10048"/>
              <a:gd name="connsiteX10" fmla="*/ 136 w 9946"/>
              <a:gd name="connsiteY10" fmla="*/ 10000 h 10048"/>
              <a:gd name="connsiteX11" fmla="*/ 2188 w 9946"/>
              <a:gd name="connsiteY11" fmla="*/ 10048 h 10048"/>
              <a:gd name="connsiteX12" fmla="*/ 8011 w 9946"/>
              <a:gd name="connsiteY12" fmla="*/ 10000 h 10048"/>
              <a:gd name="connsiteX13" fmla="*/ 8529 w 9946"/>
              <a:gd name="connsiteY13" fmla="*/ 10000 h 10048"/>
              <a:gd name="connsiteX14" fmla="*/ 8610 w 9946"/>
              <a:gd name="connsiteY14" fmla="*/ 9906 h 10048"/>
              <a:gd name="connsiteX15" fmla="*/ 8638 w 9946"/>
              <a:gd name="connsiteY15" fmla="*/ 9811 h 10048"/>
              <a:gd name="connsiteX16" fmla="*/ 9946 w 9946"/>
              <a:gd name="connsiteY16" fmla="*/ 5283 h 10048"/>
              <a:gd name="connsiteX17" fmla="*/ 9946 w 9946"/>
              <a:gd name="connsiteY17" fmla="*/ 4717 h 10048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137 w 10000"/>
              <a:gd name="connsiteY6" fmla="*/ 0 h 10000"/>
              <a:gd name="connsiteX7" fmla="*/ 0 w 10000"/>
              <a:gd name="connsiteY7" fmla="*/ 0 h 10000"/>
              <a:gd name="connsiteX8" fmla="*/ 0 w 10000"/>
              <a:gd name="connsiteY8" fmla="*/ 470 h 10000"/>
              <a:gd name="connsiteX9" fmla="*/ 0 w 10000"/>
              <a:gd name="connsiteY9" fmla="*/ 9389 h 10000"/>
              <a:gd name="connsiteX10" fmla="*/ 0 w 10000"/>
              <a:gd name="connsiteY10" fmla="*/ 9952 h 10000"/>
              <a:gd name="connsiteX11" fmla="*/ 137 w 10000"/>
              <a:gd name="connsiteY11" fmla="*/ 9952 h 10000"/>
              <a:gd name="connsiteX12" fmla="*/ 2200 w 10000"/>
              <a:gd name="connsiteY12" fmla="*/ 10000 h 10000"/>
              <a:gd name="connsiteX13" fmla="*/ 8054 w 10000"/>
              <a:gd name="connsiteY13" fmla="*/ 9952 h 10000"/>
              <a:gd name="connsiteX14" fmla="*/ 8575 w 10000"/>
              <a:gd name="connsiteY14" fmla="*/ 9952 h 10000"/>
              <a:gd name="connsiteX15" fmla="*/ 8657 w 10000"/>
              <a:gd name="connsiteY15" fmla="*/ 9859 h 10000"/>
              <a:gd name="connsiteX16" fmla="*/ 8685 w 10000"/>
              <a:gd name="connsiteY16" fmla="*/ 9764 h 10000"/>
              <a:gd name="connsiteX17" fmla="*/ 10000 w 10000"/>
              <a:gd name="connsiteY17" fmla="*/ 5258 h 10000"/>
              <a:gd name="connsiteX18" fmla="*/ 10000 w 10000"/>
              <a:gd name="connsiteY18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0 h 10000"/>
              <a:gd name="connsiteX7" fmla="*/ 0 w 10000"/>
              <a:gd name="connsiteY7" fmla="*/ 470 h 10000"/>
              <a:gd name="connsiteX8" fmla="*/ 0 w 10000"/>
              <a:gd name="connsiteY8" fmla="*/ 9389 h 10000"/>
              <a:gd name="connsiteX9" fmla="*/ 0 w 10000"/>
              <a:gd name="connsiteY9" fmla="*/ 9952 h 10000"/>
              <a:gd name="connsiteX10" fmla="*/ 137 w 10000"/>
              <a:gd name="connsiteY10" fmla="*/ 9952 h 10000"/>
              <a:gd name="connsiteX11" fmla="*/ 2200 w 10000"/>
              <a:gd name="connsiteY11" fmla="*/ 10000 h 10000"/>
              <a:gd name="connsiteX12" fmla="*/ 8054 w 10000"/>
              <a:gd name="connsiteY12" fmla="*/ 9952 h 10000"/>
              <a:gd name="connsiteX13" fmla="*/ 8575 w 10000"/>
              <a:gd name="connsiteY13" fmla="*/ 9952 h 10000"/>
              <a:gd name="connsiteX14" fmla="*/ 8657 w 10000"/>
              <a:gd name="connsiteY14" fmla="*/ 9859 h 10000"/>
              <a:gd name="connsiteX15" fmla="*/ 8685 w 10000"/>
              <a:gd name="connsiteY15" fmla="*/ 9764 h 10000"/>
              <a:gd name="connsiteX16" fmla="*/ 10000 w 10000"/>
              <a:gd name="connsiteY16" fmla="*/ 5258 h 10000"/>
              <a:gd name="connsiteX17" fmla="*/ 10000 w 10000"/>
              <a:gd name="connsiteY17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470 h 10000"/>
              <a:gd name="connsiteX7" fmla="*/ 0 w 10000"/>
              <a:gd name="connsiteY7" fmla="*/ 9389 h 10000"/>
              <a:gd name="connsiteX8" fmla="*/ 0 w 10000"/>
              <a:gd name="connsiteY8" fmla="*/ 9952 h 10000"/>
              <a:gd name="connsiteX9" fmla="*/ 137 w 10000"/>
              <a:gd name="connsiteY9" fmla="*/ 9952 h 10000"/>
              <a:gd name="connsiteX10" fmla="*/ 2200 w 10000"/>
              <a:gd name="connsiteY10" fmla="*/ 10000 h 10000"/>
              <a:gd name="connsiteX11" fmla="*/ 8054 w 10000"/>
              <a:gd name="connsiteY11" fmla="*/ 9952 h 10000"/>
              <a:gd name="connsiteX12" fmla="*/ 8575 w 10000"/>
              <a:gd name="connsiteY12" fmla="*/ 9952 h 10000"/>
              <a:gd name="connsiteX13" fmla="*/ 8657 w 10000"/>
              <a:gd name="connsiteY13" fmla="*/ 9859 h 10000"/>
              <a:gd name="connsiteX14" fmla="*/ 8685 w 10000"/>
              <a:gd name="connsiteY14" fmla="*/ 9764 h 10000"/>
              <a:gd name="connsiteX15" fmla="*/ 10000 w 10000"/>
              <a:gd name="connsiteY15" fmla="*/ 5258 h 10000"/>
              <a:gd name="connsiteX16" fmla="*/ 10000 w 10000"/>
              <a:gd name="connsiteY16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389 h 10000"/>
              <a:gd name="connsiteX7" fmla="*/ 0 w 10000"/>
              <a:gd name="connsiteY7" fmla="*/ 9952 h 10000"/>
              <a:gd name="connsiteX8" fmla="*/ 137 w 10000"/>
              <a:gd name="connsiteY8" fmla="*/ 9952 h 10000"/>
              <a:gd name="connsiteX9" fmla="*/ 2200 w 10000"/>
              <a:gd name="connsiteY9" fmla="*/ 10000 h 10000"/>
              <a:gd name="connsiteX10" fmla="*/ 8054 w 10000"/>
              <a:gd name="connsiteY10" fmla="*/ 9952 h 10000"/>
              <a:gd name="connsiteX11" fmla="*/ 8575 w 10000"/>
              <a:gd name="connsiteY11" fmla="*/ 9952 h 10000"/>
              <a:gd name="connsiteX12" fmla="*/ 8657 w 10000"/>
              <a:gd name="connsiteY12" fmla="*/ 9859 h 10000"/>
              <a:gd name="connsiteX13" fmla="*/ 8685 w 10000"/>
              <a:gd name="connsiteY13" fmla="*/ 9764 h 10000"/>
              <a:gd name="connsiteX14" fmla="*/ 10000 w 10000"/>
              <a:gd name="connsiteY14" fmla="*/ 5258 h 10000"/>
              <a:gd name="connsiteX15" fmla="*/ 10000 w 10000"/>
              <a:gd name="connsiteY15" fmla="*/ 4694 h 10000"/>
              <a:gd name="connsiteX0" fmla="*/ 10000 w 10000"/>
              <a:gd name="connsiteY0" fmla="*/ 4694 h 10000"/>
              <a:gd name="connsiteX1" fmla="*/ 8685 w 10000"/>
              <a:gd name="connsiteY1" fmla="*/ 188 h 10000"/>
              <a:gd name="connsiteX2" fmla="*/ 8657 w 10000"/>
              <a:gd name="connsiteY2" fmla="*/ 94 h 10000"/>
              <a:gd name="connsiteX3" fmla="*/ 8575 w 10000"/>
              <a:gd name="connsiteY3" fmla="*/ 0 h 10000"/>
              <a:gd name="connsiteX4" fmla="*/ 8054 w 10000"/>
              <a:gd name="connsiteY4" fmla="*/ 0 h 10000"/>
              <a:gd name="connsiteX5" fmla="*/ 2200 w 10000"/>
              <a:gd name="connsiteY5" fmla="*/ 62 h 10000"/>
              <a:gd name="connsiteX6" fmla="*/ 0 w 10000"/>
              <a:gd name="connsiteY6" fmla="*/ 9952 h 10000"/>
              <a:gd name="connsiteX7" fmla="*/ 137 w 10000"/>
              <a:gd name="connsiteY7" fmla="*/ 9952 h 10000"/>
              <a:gd name="connsiteX8" fmla="*/ 2200 w 10000"/>
              <a:gd name="connsiteY8" fmla="*/ 10000 h 10000"/>
              <a:gd name="connsiteX9" fmla="*/ 8054 w 10000"/>
              <a:gd name="connsiteY9" fmla="*/ 9952 h 10000"/>
              <a:gd name="connsiteX10" fmla="*/ 8575 w 10000"/>
              <a:gd name="connsiteY10" fmla="*/ 9952 h 10000"/>
              <a:gd name="connsiteX11" fmla="*/ 8657 w 10000"/>
              <a:gd name="connsiteY11" fmla="*/ 9859 h 10000"/>
              <a:gd name="connsiteX12" fmla="*/ 8685 w 10000"/>
              <a:gd name="connsiteY12" fmla="*/ 9764 h 10000"/>
              <a:gd name="connsiteX13" fmla="*/ 10000 w 10000"/>
              <a:gd name="connsiteY13" fmla="*/ 5258 h 10000"/>
              <a:gd name="connsiteX14" fmla="*/ 10000 w 10000"/>
              <a:gd name="connsiteY14" fmla="*/ 4694 h 10000"/>
              <a:gd name="connsiteX0" fmla="*/ 9863 w 9863"/>
              <a:gd name="connsiteY0" fmla="*/ 4694 h 10000"/>
              <a:gd name="connsiteX1" fmla="*/ 8548 w 9863"/>
              <a:gd name="connsiteY1" fmla="*/ 188 h 10000"/>
              <a:gd name="connsiteX2" fmla="*/ 8520 w 9863"/>
              <a:gd name="connsiteY2" fmla="*/ 94 h 10000"/>
              <a:gd name="connsiteX3" fmla="*/ 8438 w 9863"/>
              <a:gd name="connsiteY3" fmla="*/ 0 h 10000"/>
              <a:gd name="connsiteX4" fmla="*/ 7917 w 9863"/>
              <a:gd name="connsiteY4" fmla="*/ 0 h 10000"/>
              <a:gd name="connsiteX5" fmla="*/ 2063 w 9863"/>
              <a:gd name="connsiteY5" fmla="*/ 62 h 10000"/>
              <a:gd name="connsiteX6" fmla="*/ 0 w 9863"/>
              <a:gd name="connsiteY6" fmla="*/ 9952 h 10000"/>
              <a:gd name="connsiteX7" fmla="*/ 2063 w 9863"/>
              <a:gd name="connsiteY7" fmla="*/ 10000 h 10000"/>
              <a:gd name="connsiteX8" fmla="*/ 7917 w 9863"/>
              <a:gd name="connsiteY8" fmla="*/ 9952 h 10000"/>
              <a:gd name="connsiteX9" fmla="*/ 8438 w 9863"/>
              <a:gd name="connsiteY9" fmla="*/ 9952 h 10000"/>
              <a:gd name="connsiteX10" fmla="*/ 8520 w 9863"/>
              <a:gd name="connsiteY10" fmla="*/ 9859 h 10000"/>
              <a:gd name="connsiteX11" fmla="*/ 8548 w 9863"/>
              <a:gd name="connsiteY11" fmla="*/ 9764 h 10000"/>
              <a:gd name="connsiteX12" fmla="*/ 9863 w 9863"/>
              <a:gd name="connsiteY12" fmla="*/ 5258 h 10000"/>
              <a:gd name="connsiteX13" fmla="*/ 9863 w 9863"/>
              <a:gd name="connsiteY13" fmla="*/ 4694 h 10000"/>
              <a:gd name="connsiteX0" fmla="*/ 7908 w 7908"/>
              <a:gd name="connsiteY0" fmla="*/ 4694 h 10000"/>
              <a:gd name="connsiteX1" fmla="*/ 6575 w 7908"/>
              <a:gd name="connsiteY1" fmla="*/ 188 h 10000"/>
              <a:gd name="connsiteX2" fmla="*/ 6546 w 7908"/>
              <a:gd name="connsiteY2" fmla="*/ 94 h 10000"/>
              <a:gd name="connsiteX3" fmla="*/ 6463 w 7908"/>
              <a:gd name="connsiteY3" fmla="*/ 0 h 10000"/>
              <a:gd name="connsiteX4" fmla="*/ 5935 w 7908"/>
              <a:gd name="connsiteY4" fmla="*/ 0 h 10000"/>
              <a:gd name="connsiteX5" fmla="*/ 0 w 7908"/>
              <a:gd name="connsiteY5" fmla="*/ 62 h 10000"/>
              <a:gd name="connsiteX6" fmla="*/ 0 w 7908"/>
              <a:gd name="connsiteY6" fmla="*/ 10000 h 10000"/>
              <a:gd name="connsiteX7" fmla="*/ 5935 w 7908"/>
              <a:gd name="connsiteY7" fmla="*/ 9952 h 10000"/>
              <a:gd name="connsiteX8" fmla="*/ 6463 w 7908"/>
              <a:gd name="connsiteY8" fmla="*/ 9952 h 10000"/>
              <a:gd name="connsiteX9" fmla="*/ 6546 w 7908"/>
              <a:gd name="connsiteY9" fmla="*/ 9859 h 10000"/>
              <a:gd name="connsiteX10" fmla="*/ 6575 w 7908"/>
              <a:gd name="connsiteY10" fmla="*/ 9764 h 10000"/>
              <a:gd name="connsiteX11" fmla="*/ 7908 w 7908"/>
              <a:gd name="connsiteY11" fmla="*/ 5258 h 10000"/>
              <a:gd name="connsiteX12" fmla="*/ 7908 w 7908"/>
              <a:gd name="connsiteY12" fmla="*/ 469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53830" y="4983089"/>
            <a:ext cx="633726" cy="365125"/>
          </a:xfrm>
        </p:spPr>
        <p:txBody>
          <a:bodyPr/>
          <a:lstStyle/>
          <a:p>
            <a:pPr>
              <a:defRPr/>
            </a:pPr>
            <a:fld id="{2BF59465-918F-4C8A-95E2-AB5C37CE40E1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731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7300" y="624110"/>
            <a:ext cx="71383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84" y="2133600"/>
            <a:ext cx="7141317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20100" y="6135090"/>
            <a:ext cx="830245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04283" y="6135810"/>
            <a:ext cx="619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3830" y="787784"/>
            <a:ext cx="6337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6C21D10-0B2E-4B12-AC29-5E41AB0370D7}" type="slidenum">
              <a:rPr lang="es-AR" smtClean="0"/>
              <a:pPr>
                <a:defRPr/>
              </a:pPr>
              <a:t>‹Nº›</a:t>
            </a:fld>
            <a:endParaRPr lang="es-AR"/>
          </a:p>
        </p:txBody>
      </p:sp>
      <p:grpSp>
        <p:nvGrpSpPr>
          <p:cNvPr id="36" name="Group 35"/>
          <p:cNvGrpSpPr/>
          <p:nvPr/>
        </p:nvGrpSpPr>
        <p:grpSpPr>
          <a:xfrm>
            <a:off x="1" y="228600"/>
            <a:ext cx="2146300" cy="6638628"/>
            <a:chOff x="2487613" y="285750"/>
            <a:chExt cx="2428875" cy="5654676"/>
          </a:xfrm>
        </p:grpSpPr>
        <p:sp>
          <p:nvSpPr>
            <p:cNvPr id="37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2 w 22"/>
                <a:gd name="T1" fmla="*/ 136 h 136"/>
                <a:gd name="T2" fmla="*/ 17 w 22"/>
                <a:gd name="T3" fmla="*/ 80 h 136"/>
                <a:gd name="T4" fmla="*/ 0 w 22"/>
                <a:gd name="T5" fmla="*/ 0 h 136"/>
                <a:gd name="T6" fmla="*/ 0 w 22"/>
                <a:gd name="T7" fmla="*/ 35 h 136"/>
                <a:gd name="T8" fmla="*/ 20 w 22"/>
                <a:gd name="T9" fmla="*/ 124 h 136"/>
                <a:gd name="T10" fmla="*/ 22 w 22"/>
                <a:gd name="T11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86 w 140"/>
                <a:gd name="T1" fmla="*/ 350 h 504"/>
                <a:gd name="T2" fmla="*/ 139 w 140"/>
                <a:gd name="T3" fmla="*/ 504 h 504"/>
                <a:gd name="T4" fmla="*/ 140 w 140"/>
                <a:gd name="T5" fmla="*/ 478 h 504"/>
                <a:gd name="T6" fmla="*/ 95 w 140"/>
                <a:gd name="T7" fmla="*/ 347 h 504"/>
                <a:gd name="T8" fmla="*/ 0 w 140"/>
                <a:gd name="T9" fmla="*/ 0 h 504"/>
                <a:gd name="T10" fmla="*/ 6 w 140"/>
                <a:gd name="T11" fmla="*/ 61 h 504"/>
                <a:gd name="T12" fmla="*/ 86 w 140"/>
                <a:gd name="T13" fmla="*/ 35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8 w 132"/>
                <a:gd name="T1" fmla="*/ 22 h 308"/>
                <a:gd name="T2" fmla="*/ 0 w 132"/>
                <a:gd name="T3" fmla="*/ 0 h 308"/>
                <a:gd name="T4" fmla="*/ 0 w 132"/>
                <a:gd name="T5" fmla="*/ 29 h 308"/>
                <a:gd name="T6" fmla="*/ 68 w 132"/>
                <a:gd name="T7" fmla="*/ 194 h 308"/>
                <a:gd name="T8" fmla="*/ 123 w 132"/>
                <a:gd name="T9" fmla="*/ 308 h 308"/>
                <a:gd name="T10" fmla="*/ 132 w 132"/>
                <a:gd name="T11" fmla="*/ 308 h 308"/>
                <a:gd name="T12" fmla="*/ 77 w 132"/>
                <a:gd name="T13" fmla="*/ 190 h 308"/>
                <a:gd name="T14" fmla="*/ 8 w 132"/>
                <a:gd name="T15" fmla="*/ 22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8 w 37"/>
                <a:gd name="T1" fmla="*/ 79 h 79"/>
                <a:gd name="T2" fmla="*/ 37 w 37"/>
                <a:gd name="T3" fmla="*/ 79 h 79"/>
                <a:gd name="T4" fmla="*/ 0 w 37"/>
                <a:gd name="T5" fmla="*/ 0 h 79"/>
                <a:gd name="T6" fmla="*/ 28 w 37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162 w 178"/>
                <a:gd name="T1" fmla="*/ 660 h 722"/>
                <a:gd name="T2" fmla="*/ 116 w 178"/>
                <a:gd name="T3" fmla="*/ 534 h 722"/>
                <a:gd name="T4" fmla="*/ 40 w 178"/>
                <a:gd name="T5" fmla="*/ 236 h 722"/>
                <a:gd name="T6" fmla="*/ 12 w 178"/>
                <a:gd name="T7" fmla="*/ 51 h 722"/>
                <a:gd name="T8" fmla="*/ 0 w 178"/>
                <a:gd name="T9" fmla="*/ 0 h 722"/>
                <a:gd name="T10" fmla="*/ 33 w 178"/>
                <a:gd name="T11" fmla="*/ 237 h 722"/>
                <a:gd name="T12" fmla="*/ 107 w 178"/>
                <a:gd name="T13" fmla="*/ 537 h 722"/>
                <a:gd name="T14" fmla="*/ 160 w 178"/>
                <a:gd name="T15" fmla="*/ 681 h 722"/>
                <a:gd name="T16" fmla="*/ 178 w 178"/>
                <a:gd name="T17" fmla="*/ 722 h 722"/>
                <a:gd name="T18" fmla="*/ 174 w 178"/>
                <a:gd name="T19" fmla="*/ 708 h 722"/>
                <a:gd name="T20" fmla="*/ 162 w 178"/>
                <a:gd name="T21" fmla="*/ 660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11 w 23"/>
                <a:gd name="T1" fmla="*/ 577 h 635"/>
                <a:gd name="T2" fmla="*/ 12 w 23"/>
                <a:gd name="T3" fmla="*/ 589 h 635"/>
                <a:gd name="T4" fmla="*/ 22 w 23"/>
                <a:gd name="T5" fmla="*/ 632 h 635"/>
                <a:gd name="T6" fmla="*/ 23 w 23"/>
                <a:gd name="T7" fmla="*/ 635 h 635"/>
                <a:gd name="T8" fmla="*/ 17 w 23"/>
                <a:gd name="T9" fmla="*/ 576 h 635"/>
                <a:gd name="T10" fmla="*/ 5 w 23"/>
                <a:gd name="T11" fmla="*/ 269 h 635"/>
                <a:gd name="T12" fmla="*/ 15 w 23"/>
                <a:gd name="T13" fmla="*/ 0 h 635"/>
                <a:gd name="T14" fmla="*/ 12 w 23"/>
                <a:gd name="T15" fmla="*/ 0 h 635"/>
                <a:gd name="T16" fmla="*/ 1 w 23"/>
                <a:gd name="T17" fmla="*/ 269 h 635"/>
                <a:gd name="T18" fmla="*/ 11 w 23"/>
                <a:gd name="T19" fmla="*/ 577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5 w 17"/>
                <a:gd name="T3" fmla="*/ 56 h 107"/>
                <a:gd name="T4" fmla="*/ 17 w 17"/>
                <a:gd name="T5" fmla="*/ 107 h 107"/>
                <a:gd name="T6" fmla="*/ 11 w 17"/>
                <a:gd name="T7" fmla="*/ 46 h 107"/>
                <a:gd name="T8" fmla="*/ 10 w 17"/>
                <a:gd name="T9" fmla="*/ 43 h 107"/>
                <a:gd name="T10" fmla="*/ 0 w 17"/>
                <a:gd name="T11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5 w 41"/>
                <a:gd name="T3" fmla="*/ 93 h 222"/>
                <a:gd name="T4" fmla="*/ 17 w 41"/>
                <a:gd name="T5" fmla="*/ 166 h 222"/>
                <a:gd name="T6" fmla="*/ 24 w 41"/>
                <a:gd name="T7" fmla="*/ 184 h 222"/>
                <a:gd name="T8" fmla="*/ 41 w 41"/>
                <a:gd name="T9" fmla="*/ 222 h 222"/>
                <a:gd name="T10" fmla="*/ 38 w 41"/>
                <a:gd name="T11" fmla="*/ 212 h 222"/>
                <a:gd name="T12" fmla="*/ 13 w 41"/>
                <a:gd name="T13" fmla="*/ 92 h 222"/>
                <a:gd name="T14" fmla="*/ 8 w 41"/>
                <a:gd name="T15" fmla="*/ 22 h 222"/>
                <a:gd name="T16" fmla="*/ 7 w 41"/>
                <a:gd name="T17" fmla="*/ 18 h 222"/>
                <a:gd name="T18" fmla="*/ 0 w 41"/>
                <a:gd name="T1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7 w 450"/>
                <a:gd name="T1" fmla="*/ 854 h 878"/>
                <a:gd name="T2" fmla="*/ 50 w 450"/>
                <a:gd name="T3" fmla="*/ 613 h 878"/>
                <a:gd name="T4" fmla="*/ 149 w 450"/>
                <a:gd name="T5" fmla="*/ 388 h 878"/>
                <a:gd name="T6" fmla="*/ 285 w 450"/>
                <a:gd name="T7" fmla="*/ 183 h 878"/>
                <a:gd name="T8" fmla="*/ 364 w 450"/>
                <a:gd name="T9" fmla="*/ 89 h 878"/>
                <a:gd name="T10" fmla="*/ 406 w 450"/>
                <a:gd name="T11" fmla="*/ 44 h 878"/>
                <a:gd name="T12" fmla="*/ 450 w 450"/>
                <a:gd name="T13" fmla="*/ 1 h 878"/>
                <a:gd name="T14" fmla="*/ 450 w 450"/>
                <a:gd name="T15" fmla="*/ 0 h 878"/>
                <a:gd name="T16" fmla="*/ 405 w 450"/>
                <a:gd name="T17" fmla="*/ 43 h 878"/>
                <a:gd name="T18" fmla="*/ 363 w 450"/>
                <a:gd name="T19" fmla="*/ 88 h 878"/>
                <a:gd name="T20" fmla="*/ 283 w 450"/>
                <a:gd name="T21" fmla="*/ 181 h 878"/>
                <a:gd name="T22" fmla="*/ 145 w 450"/>
                <a:gd name="T23" fmla="*/ 386 h 878"/>
                <a:gd name="T24" fmla="*/ 45 w 450"/>
                <a:gd name="T25" fmla="*/ 611 h 878"/>
                <a:gd name="T26" fmla="*/ 0 w 450"/>
                <a:gd name="T27" fmla="*/ 854 h 878"/>
                <a:gd name="T28" fmla="*/ 0 w 450"/>
                <a:gd name="T29" fmla="*/ 859 h 878"/>
                <a:gd name="T30" fmla="*/ 7 w 450"/>
                <a:gd name="T31" fmla="*/ 878 h 878"/>
                <a:gd name="T32" fmla="*/ 7 w 450"/>
                <a:gd name="T33" fmla="*/ 854 h 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6 w 35"/>
                <a:gd name="T3" fmla="*/ 73 h 73"/>
                <a:gd name="T4" fmla="*/ 35 w 35"/>
                <a:gd name="T5" fmla="*/ 73 h 73"/>
                <a:gd name="T6" fmla="*/ 0 w 35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7 w 8"/>
                <a:gd name="T1" fmla="*/ 44 h 48"/>
                <a:gd name="T2" fmla="*/ 8 w 8"/>
                <a:gd name="T3" fmla="*/ 48 h 48"/>
                <a:gd name="T4" fmla="*/ 8 w 8"/>
                <a:gd name="T5" fmla="*/ 19 h 48"/>
                <a:gd name="T6" fmla="*/ 1 w 8"/>
                <a:gd name="T7" fmla="*/ 0 h 48"/>
                <a:gd name="T8" fmla="*/ 0 w 8"/>
                <a:gd name="T9" fmla="*/ 26 h 48"/>
                <a:gd name="T10" fmla="*/ 7 w 8"/>
                <a:gd name="T11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7 w 52"/>
                <a:gd name="T1" fmla="*/ 18 h 135"/>
                <a:gd name="T2" fmla="*/ 0 w 52"/>
                <a:gd name="T3" fmla="*/ 0 h 135"/>
                <a:gd name="T4" fmla="*/ 12 w 52"/>
                <a:gd name="T5" fmla="*/ 48 h 135"/>
                <a:gd name="T6" fmla="*/ 16 w 52"/>
                <a:gd name="T7" fmla="*/ 62 h 135"/>
                <a:gd name="T8" fmla="*/ 51 w 52"/>
                <a:gd name="T9" fmla="*/ 135 h 135"/>
                <a:gd name="T10" fmla="*/ 52 w 52"/>
                <a:gd name="T11" fmla="*/ 135 h 135"/>
                <a:gd name="T12" fmla="*/ 24 w 52"/>
                <a:gd name="T13" fmla="*/ 56 h 135"/>
                <a:gd name="T14" fmla="*/ 7 w 52"/>
                <a:gd name="T15" fmla="*/ 18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2123" y="-36668"/>
            <a:ext cx="2114961" cy="6889921"/>
            <a:chOff x="6627813" y="165100"/>
            <a:chExt cx="1952625" cy="5708651"/>
          </a:xfrm>
        </p:grpSpPr>
        <p:sp>
          <p:nvSpPr>
            <p:cNvPr id="50" name="Freeform 27"/>
            <p:cNvSpPr>
              <a:spLocks/>
            </p:cNvSpPr>
            <p:nvPr/>
          </p:nvSpPr>
          <p:spPr bwMode="auto">
            <a:xfrm>
              <a:off x="6627813" y="165100"/>
              <a:ext cx="409575" cy="3646488"/>
            </a:xfrm>
            <a:custGeom>
              <a:avLst/>
              <a:gdLst>
                <a:gd name="T0" fmla="*/ 7 w 103"/>
                <a:gd name="T1" fmla="*/ 210 h 920"/>
                <a:gd name="T2" fmla="*/ 26 w 103"/>
                <a:gd name="T3" fmla="*/ 445 h 920"/>
                <a:gd name="T4" fmla="*/ 57 w 103"/>
                <a:gd name="T5" fmla="*/ 679 h 920"/>
                <a:gd name="T6" fmla="*/ 101 w 103"/>
                <a:gd name="T7" fmla="*/ 911 h 920"/>
                <a:gd name="T8" fmla="*/ 103 w 103"/>
                <a:gd name="T9" fmla="*/ 920 h 920"/>
                <a:gd name="T10" fmla="*/ 99 w 103"/>
                <a:gd name="T11" fmla="*/ 874 h 920"/>
                <a:gd name="T12" fmla="*/ 99 w 103"/>
                <a:gd name="T13" fmla="*/ 866 h 920"/>
                <a:gd name="T14" fmla="*/ 63 w 103"/>
                <a:gd name="T15" fmla="*/ 678 h 920"/>
                <a:gd name="T16" fmla="*/ 30 w 103"/>
                <a:gd name="T17" fmla="*/ 444 h 920"/>
                <a:gd name="T18" fmla="*/ 9 w 103"/>
                <a:gd name="T19" fmla="*/ 209 h 920"/>
                <a:gd name="T20" fmla="*/ 3 w 103"/>
                <a:gd name="T21" fmla="*/ 92 h 920"/>
                <a:gd name="T22" fmla="*/ 1 w 103"/>
                <a:gd name="T23" fmla="*/ 0 h 920"/>
                <a:gd name="T24" fmla="*/ 0 w 103"/>
                <a:gd name="T25" fmla="*/ 0 h 920"/>
                <a:gd name="T26" fmla="*/ 1 w 103"/>
                <a:gd name="T27" fmla="*/ 92 h 920"/>
                <a:gd name="T28" fmla="*/ 7 w 103"/>
                <a:gd name="T29" fmla="*/ 21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53 w 88"/>
                <a:gd name="T1" fmla="*/ 229 h 330"/>
                <a:gd name="T2" fmla="*/ 88 w 88"/>
                <a:gd name="T3" fmla="*/ 330 h 330"/>
                <a:gd name="T4" fmla="*/ 88 w 88"/>
                <a:gd name="T5" fmla="*/ 308 h 330"/>
                <a:gd name="T6" fmla="*/ 88 w 88"/>
                <a:gd name="T7" fmla="*/ 304 h 330"/>
                <a:gd name="T8" fmla="*/ 62 w 88"/>
                <a:gd name="T9" fmla="*/ 226 h 330"/>
                <a:gd name="T10" fmla="*/ 0 w 88"/>
                <a:gd name="T11" fmla="*/ 0 h 330"/>
                <a:gd name="T12" fmla="*/ 7 w 88"/>
                <a:gd name="T13" fmla="*/ 63 h 330"/>
                <a:gd name="T14" fmla="*/ 53 w 88"/>
                <a:gd name="T15" fmla="*/ 229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6 w 90"/>
                <a:gd name="T1" fmla="*/ 15 h 207"/>
                <a:gd name="T2" fmla="*/ 0 w 90"/>
                <a:gd name="T3" fmla="*/ 0 h 207"/>
                <a:gd name="T4" fmla="*/ 1 w 90"/>
                <a:gd name="T5" fmla="*/ 29 h 207"/>
                <a:gd name="T6" fmla="*/ 42 w 90"/>
                <a:gd name="T7" fmla="*/ 127 h 207"/>
                <a:gd name="T8" fmla="*/ 80 w 90"/>
                <a:gd name="T9" fmla="*/ 207 h 207"/>
                <a:gd name="T10" fmla="*/ 90 w 90"/>
                <a:gd name="T11" fmla="*/ 207 h 207"/>
                <a:gd name="T12" fmla="*/ 50 w 90"/>
                <a:gd name="T13" fmla="*/ 123 h 207"/>
                <a:gd name="T14" fmla="*/ 6 w 90"/>
                <a:gd name="T15" fmla="*/ 1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101 w 115"/>
                <a:gd name="T1" fmla="*/ 409 h 467"/>
                <a:gd name="T2" fmla="*/ 78 w 115"/>
                <a:gd name="T3" fmla="*/ 344 h 467"/>
                <a:gd name="T4" fmla="*/ 29 w 115"/>
                <a:gd name="T5" fmla="*/ 151 h 467"/>
                <a:gd name="T6" fmla="*/ 13 w 115"/>
                <a:gd name="T7" fmla="*/ 53 h 467"/>
                <a:gd name="T8" fmla="*/ 0 w 115"/>
                <a:gd name="T9" fmla="*/ 0 h 467"/>
                <a:gd name="T10" fmla="*/ 21 w 115"/>
                <a:gd name="T11" fmla="*/ 152 h 467"/>
                <a:gd name="T12" fmla="*/ 69 w 115"/>
                <a:gd name="T13" fmla="*/ 347 h 467"/>
                <a:gd name="T14" fmla="*/ 103 w 115"/>
                <a:gd name="T15" fmla="*/ 441 h 467"/>
                <a:gd name="T16" fmla="*/ 115 w 115"/>
                <a:gd name="T17" fmla="*/ 467 h 467"/>
                <a:gd name="T18" fmla="*/ 112 w 115"/>
                <a:gd name="T19" fmla="*/ 458 h 467"/>
                <a:gd name="T20" fmla="*/ 101 w 115"/>
                <a:gd name="T21" fmla="*/ 40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17 w 36"/>
                <a:gd name="T1" fmla="*/ 633 h 633"/>
                <a:gd name="T2" fmla="*/ 13 w 36"/>
                <a:gd name="T3" fmla="*/ 597 h 633"/>
                <a:gd name="T4" fmla="*/ 5 w 36"/>
                <a:gd name="T5" fmla="*/ 398 h 633"/>
                <a:gd name="T6" fmla="*/ 13 w 36"/>
                <a:gd name="T7" fmla="*/ 198 h 633"/>
                <a:gd name="T8" fmla="*/ 22 w 36"/>
                <a:gd name="T9" fmla="*/ 99 h 633"/>
                <a:gd name="T10" fmla="*/ 36 w 36"/>
                <a:gd name="T11" fmla="*/ 0 h 633"/>
                <a:gd name="T12" fmla="*/ 35 w 36"/>
                <a:gd name="T13" fmla="*/ 0 h 633"/>
                <a:gd name="T14" fmla="*/ 20 w 36"/>
                <a:gd name="T15" fmla="*/ 99 h 633"/>
                <a:gd name="T16" fmla="*/ 10 w 36"/>
                <a:gd name="T17" fmla="*/ 198 h 633"/>
                <a:gd name="T18" fmla="*/ 1 w 36"/>
                <a:gd name="T19" fmla="*/ 398 h 633"/>
                <a:gd name="T20" fmla="*/ 7 w 36"/>
                <a:gd name="T21" fmla="*/ 589 h 633"/>
                <a:gd name="T22" fmla="*/ 16 w 36"/>
                <a:gd name="T23" fmla="*/ 632 h 633"/>
                <a:gd name="T24" fmla="*/ 17 w 36"/>
                <a:gd name="T25" fmla="*/ 633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2 w 28"/>
                <a:gd name="T1" fmla="*/ 59 h 59"/>
                <a:gd name="T2" fmla="*/ 28 w 28"/>
                <a:gd name="T3" fmla="*/ 59 h 59"/>
                <a:gd name="T4" fmla="*/ 0 w 28"/>
                <a:gd name="T5" fmla="*/ 0 h 59"/>
                <a:gd name="T6" fmla="*/ 22 w 28"/>
                <a:gd name="T7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4 w 17"/>
                <a:gd name="T1" fmla="*/ 54 h 107"/>
                <a:gd name="T2" fmla="*/ 17 w 17"/>
                <a:gd name="T3" fmla="*/ 107 h 107"/>
                <a:gd name="T4" fmla="*/ 10 w 17"/>
                <a:gd name="T5" fmla="*/ 44 h 107"/>
                <a:gd name="T6" fmla="*/ 9 w 17"/>
                <a:gd name="T7" fmla="*/ 43 h 107"/>
                <a:gd name="T8" fmla="*/ 0 w 17"/>
                <a:gd name="T9" fmla="*/ 0 h 107"/>
                <a:gd name="T10" fmla="*/ 0 w 17"/>
                <a:gd name="T11" fmla="*/ 8 h 107"/>
                <a:gd name="T12" fmla="*/ 4 w 17"/>
                <a:gd name="T13" fmla="*/ 5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8 w 294"/>
                <a:gd name="T1" fmla="*/ 553 h 568"/>
                <a:gd name="T2" fmla="*/ 35 w 294"/>
                <a:gd name="T3" fmla="*/ 397 h 568"/>
                <a:gd name="T4" fmla="*/ 99 w 294"/>
                <a:gd name="T5" fmla="*/ 252 h 568"/>
                <a:gd name="T6" fmla="*/ 187 w 294"/>
                <a:gd name="T7" fmla="*/ 119 h 568"/>
                <a:gd name="T8" fmla="*/ 238 w 294"/>
                <a:gd name="T9" fmla="*/ 58 h 568"/>
                <a:gd name="T10" fmla="*/ 265 w 294"/>
                <a:gd name="T11" fmla="*/ 28 h 568"/>
                <a:gd name="T12" fmla="*/ 294 w 294"/>
                <a:gd name="T13" fmla="*/ 0 h 568"/>
                <a:gd name="T14" fmla="*/ 293 w 294"/>
                <a:gd name="T15" fmla="*/ 0 h 568"/>
                <a:gd name="T16" fmla="*/ 264 w 294"/>
                <a:gd name="T17" fmla="*/ 27 h 568"/>
                <a:gd name="T18" fmla="*/ 237 w 294"/>
                <a:gd name="T19" fmla="*/ 56 h 568"/>
                <a:gd name="T20" fmla="*/ 185 w 294"/>
                <a:gd name="T21" fmla="*/ 117 h 568"/>
                <a:gd name="T22" fmla="*/ 95 w 294"/>
                <a:gd name="T23" fmla="*/ 249 h 568"/>
                <a:gd name="T24" fmla="*/ 30 w 294"/>
                <a:gd name="T25" fmla="*/ 396 h 568"/>
                <a:gd name="T26" fmla="*/ 0 w 294"/>
                <a:gd name="T27" fmla="*/ 549 h 568"/>
                <a:gd name="T28" fmla="*/ 7 w 294"/>
                <a:gd name="T29" fmla="*/ 568 h 568"/>
                <a:gd name="T30" fmla="*/ 8 w 294"/>
                <a:gd name="T31" fmla="*/ 55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19 w 25"/>
                <a:gd name="T3" fmla="*/ 53 h 53"/>
                <a:gd name="T4" fmla="*/ 25 w 25"/>
                <a:gd name="T5" fmla="*/ 53 h 53"/>
                <a:gd name="T6" fmla="*/ 0 w 25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7 w 29"/>
                <a:gd name="T3" fmla="*/ 89 h 141"/>
                <a:gd name="T4" fmla="*/ 18 w 29"/>
                <a:gd name="T5" fmla="*/ 117 h 141"/>
                <a:gd name="T6" fmla="*/ 29 w 29"/>
                <a:gd name="T7" fmla="*/ 141 h 141"/>
                <a:gd name="T8" fmla="*/ 27 w 29"/>
                <a:gd name="T9" fmla="*/ 135 h 141"/>
                <a:gd name="T10" fmla="*/ 8 w 29"/>
                <a:gd name="T11" fmla="*/ 22 h 141"/>
                <a:gd name="T12" fmla="*/ 4 w 29"/>
                <a:gd name="T13" fmla="*/ 11 h 141"/>
                <a:gd name="T14" fmla="*/ 0 w 29"/>
                <a:gd name="T1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6 h 48"/>
                <a:gd name="T2" fmla="*/ 4 w 8"/>
                <a:gd name="T3" fmla="*/ 37 h 48"/>
                <a:gd name="T4" fmla="*/ 8 w 8"/>
                <a:gd name="T5" fmla="*/ 48 h 48"/>
                <a:gd name="T6" fmla="*/ 7 w 8"/>
                <a:gd name="T7" fmla="*/ 19 h 48"/>
                <a:gd name="T8" fmla="*/ 0 w 8"/>
                <a:gd name="T9" fmla="*/ 0 h 48"/>
                <a:gd name="T10" fmla="*/ 0 w 8"/>
                <a:gd name="T11" fmla="*/ 4 h 48"/>
                <a:gd name="T12" fmla="*/ 0 w 8"/>
                <a:gd name="T13" fmla="*/ 2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11 w 44"/>
                <a:gd name="T1" fmla="*/ 28 h 111"/>
                <a:gd name="T2" fmla="*/ 0 w 44"/>
                <a:gd name="T3" fmla="*/ 0 h 111"/>
                <a:gd name="T4" fmla="*/ 11 w 44"/>
                <a:gd name="T5" fmla="*/ 49 h 111"/>
                <a:gd name="T6" fmla="*/ 14 w 44"/>
                <a:gd name="T7" fmla="*/ 58 h 111"/>
                <a:gd name="T8" fmla="*/ 39 w 44"/>
                <a:gd name="T9" fmla="*/ 111 h 111"/>
                <a:gd name="T10" fmla="*/ 44 w 44"/>
                <a:gd name="T11" fmla="*/ 111 h 111"/>
                <a:gd name="T12" fmla="*/ 22 w 44"/>
                <a:gd name="T13" fmla="*/ 52 h 111"/>
                <a:gd name="T14" fmla="*/ 11 w 44"/>
                <a:gd name="T15" fmla="*/ 28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9812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6496" y="2060848"/>
            <a:ext cx="9489504" cy="1992602"/>
          </a:xfrm>
          <a:noFill/>
        </p:spPr>
        <p:txBody>
          <a:bodyPr lIns="92075" tIns="46038" rIns="92075" bIns="46038" anchor="ctr">
            <a:noAutofit/>
          </a:bodyPr>
          <a:lstStyle/>
          <a:p>
            <a:pPr algn="ctr"/>
            <a:r>
              <a:rPr lang="es-ES" sz="32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UNIDAD 5 </a:t>
            </a:r>
            <a:br>
              <a:rPr lang="es-ES" sz="32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 Elementos conceptuales de Base de Datos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295400" y="914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r>
              <a:rPr lang="es-ES_tradnl" sz="3200" dirty="0">
                <a:latin typeface="+mj-lt"/>
                <a:cs typeface="Arial" panose="020B0604020202020204" pitchFamily="34" charset="0"/>
              </a:rPr>
              <a:t>SEMINARIO DE INFORMATICA</a:t>
            </a:r>
            <a:endParaRPr lang="es-ES" sz="3200" dirty="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0632" y="347910"/>
            <a:ext cx="7138299" cy="1280890"/>
          </a:xfrm>
        </p:spPr>
        <p:txBody>
          <a:bodyPr>
            <a:normAutofit/>
          </a:bodyPr>
          <a:lstStyle/>
          <a:p>
            <a:r>
              <a:rPr lang="es-AR" sz="3200" dirty="0"/>
              <a:t>Base de Datos Relacionales</a:t>
            </a:r>
            <a:br>
              <a:rPr lang="es-AR" sz="3200" dirty="0"/>
            </a:br>
            <a:r>
              <a:rPr lang="es-AR" sz="3200" dirty="0"/>
              <a:t>Tipos de Datos de los campos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6576" y="1628800"/>
            <a:ext cx="8496944" cy="4824536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  <a:buClrTx/>
              <a:buNone/>
            </a:pPr>
            <a:r>
              <a:rPr lang="es-AR" altLang="es-AR" sz="2400" dirty="0">
                <a:cs typeface="Arial" panose="020B0604020202020204" pitchFamily="34" charset="0"/>
              </a:rPr>
              <a:t>	Texto.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AR" altLang="es-AR" sz="2400" dirty="0">
                <a:cs typeface="Arial" panose="020B0604020202020204" pitchFamily="34" charset="0"/>
              </a:rPr>
              <a:t>	Numérico (Auto numérico / Moneda / Entero / Simple y Doble Precisión).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AR" altLang="es-AR" sz="2400" dirty="0">
                <a:cs typeface="Arial" panose="020B0604020202020204" pitchFamily="34" charset="0"/>
              </a:rPr>
              <a:t>	Fecha / Hora.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AR" altLang="es-AR" sz="2400" dirty="0">
                <a:cs typeface="Arial" panose="020B0604020202020204" pitchFamily="34" charset="0"/>
              </a:rPr>
              <a:t>	Lógico (Verdadero / Falso).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AR" altLang="es-AR" sz="2400" dirty="0">
                <a:cs typeface="Arial" panose="020B0604020202020204" pitchFamily="34" charset="0"/>
              </a:rPr>
              <a:t>	Memo.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AR" altLang="es-AR" sz="2400" dirty="0">
                <a:cs typeface="Arial" panose="020B0604020202020204" pitchFamily="34" charset="0"/>
              </a:rPr>
              <a:t>	Objeto OLE (</a:t>
            </a:r>
            <a:r>
              <a:rPr lang="es-AR" altLang="es-AR" sz="2400" dirty="0" err="1">
                <a:cs typeface="Arial" panose="020B0604020202020204" pitchFamily="34" charset="0"/>
              </a:rPr>
              <a:t>Object</a:t>
            </a:r>
            <a:r>
              <a:rPr lang="es-AR" altLang="es-AR" sz="2400" dirty="0">
                <a:cs typeface="Arial" panose="020B0604020202020204" pitchFamily="34" charset="0"/>
              </a:rPr>
              <a:t> </a:t>
            </a:r>
            <a:r>
              <a:rPr lang="es-AR" altLang="es-AR" sz="2400" dirty="0" err="1">
                <a:cs typeface="Arial" panose="020B0604020202020204" pitchFamily="34" charset="0"/>
              </a:rPr>
              <a:t>Linked</a:t>
            </a:r>
            <a:r>
              <a:rPr lang="es-AR" altLang="es-AR" sz="2400" dirty="0">
                <a:cs typeface="Arial" panose="020B0604020202020204" pitchFamily="34" charset="0"/>
              </a:rPr>
              <a:t> </a:t>
            </a:r>
            <a:r>
              <a:rPr lang="es-AR" altLang="es-AR" sz="2400" dirty="0" err="1">
                <a:cs typeface="Arial" panose="020B0604020202020204" pitchFamily="34" charset="0"/>
              </a:rPr>
              <a:t>Embedding</a:t>
            </a:r>
            <a:r>
              <a:rPr lang="es-AR" altLang="es-AR" sz="2400" dirty="0">
                <a:cs typeface="Arial" panose="020B0604020202020204" pitchFamily="34" charset="0"/>
              </a:rPr>
              <a:t>).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AR" altLang="es-AR" sz="2400" dirty="0">
                <a:cs typeface="Arial" panose="020B0604020202020204" pitchFamily="34" charset="0"/>
              </a:rPr>
              <a:t>	Hipervínculo.</a:t>
            </a:r>
          </a:p>
          <a:p>
            <a:pPr>
              <a:spcBef>
                <a:spcPct val="50000"/>
              </a:spcBef>
              <a:buClrTx/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09930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0632" y="443541"/>
            <a:ext cx="7961191" cy="1280890"/>
          </a:xfrm>
        </p:spPr>
        <p:txBody>
          <a:bodyPr>
            <a:normAutofit/>
          </a:bodyPr>
          <a:lstStyle/>
          <a:p>
            <a:r>
              <a:rPr lang="es-AR" sz="3200" dirty="0"/>
              <a:t>Bases de Datos Relacionales</a:t>
            </a:r>
            <a:br>
              <a:rPr lang="es-AR" sz="3200" dirty="0"/>
            </a:br>
            <a:r>
              <a:rPr lang="es-AR" sz="3200" dirty="0"/>
              <a:t>Componentes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9175" y="2133600"/>
            <a:ext cx="5126038" cy="3963988"/>
          </a:xfrm>
          <a:prstGeom prst="rect">
            <a:avLst/>
          </a:prstGeom>
          <a:noFill/>
          <a:ln w="28575" cap="flat" algn="ctr">
            <a:solidFill>
              <a:srgbClr val="FF0000"/>
            </a:solidFill>
            <a:miter lim="800000"/>
            <a:headEnd type="none" w="lg" len="lg"/>
            <a:tailEnd type="none" w="lg" len="lg"/>
          </a:ln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967371" y="5026967"/>
            <a:ext cx="18002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AR" altLang="es-AR" sz="2400" dirty="0">
                <a:latin typeface="+mj-lt"/>
              </a:rPr>
              <a:t>Tabla</a:t>
            </a:r>
            <a:endParaRPr lang="es-ES" altLang="es-AR" sz="2400" dirty="0">
              <a:latin typeface="+mj-lt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967371" y="2359967"/>
            <a:ext cx="18002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AR" altLang="es-AR" sz="2400" dirty="0">
                <a:latin typeface="+mj-lt"/>
              </a:rPr>
              <a:t>Registro</a:t>
            </a:r>
            <a:endParaRPr lang="es-ES" altLang="es-AR" sz="2400" dirty="0">
              <a:latin typeface="+mj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384800" y="5229225"/>
            <a:ext cx="2616200" cy="285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6629400" y="25908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 flipH="1">
            <a:off x="1784350" y="2565400"/>
            <a:ext cx="3313113" cy="7921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H="1">
            <a:off x="1784350" y="2781300"/>
            <a:ext cx="3313113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 flipH="1">
            <a:off x="1784350" y="2997200"/>
            <a:ext cx="3313113" cy="3603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344488" y="3053060"/>
            <a:ext cx="15121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AR" altLang="es-AR" sz="2400" dirty="0">
                <a:latin typeface="+mj-lt"/>
              </a:rPr>
              <a:t>Campos</a:t>
            </a:r>
            <a:endParaRPr lang="es-ES" altLang="es-AR" sz="2400" dirty="0">
              <a:latin typeface="+mj-lt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026025" y="2408238"/>
            <a:ext cx="15113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AR" altLang="es-AR" sz="900" dirty="0"/>
              <a:t>Nombre: Juan Pérez</a:t>
            </a:r>
            <a:endParaRPr lang="es-ES" altLang="es-AR" sz="900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024438" y="2624138"/>
            <a:ext cx="1512887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AR" altLang="es-AR" sz="900" dirty="0"/>
              <a:t>Domicilio: Buenos Aires 1</a:t>
            </a:r>
            <a:endParaRPr lang="es-ES" altLang="es-AR" sz="900" dirty="0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024438" y="2840038"/>
            <a:ext cx="1512887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AR" altLang="es-AR" sz="900" dirty="0"/>
              <a:t>Teléfono: 434456</a:t>
            </a:r>
            <a:endParaRPr lang="es-ES" altLang="es-AR" sz="900" dirty="0"/>
          </a:p>
        </p:txBody>
      </p:sp>
    </p:spTree>
    <p:extLst>
      <p:ext uri="{BB962C8B-B14F-4D97-AF65-F5344CB8AC3E}">
        <p14:creationId xmlns:p14="http://schemas.microsoft.com/office/powerpoint/2010/main" val="2640849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0076" y="404664"/>
            <a:ext cx="7138299" cy="1280890"/>
          </a:xfrm>
        </p:spPr>
        <p:txBody>
          <a:bodyPr>
            <a:normAutofit/>
          </a:bodyPr>
          <a:lstStyle/>
          <a:p>
            <a:r>
              <a:rPr lang="es-AR" sz="3200" dirty="0"/>
              <a:t>Bases de Datos Relacionales</a:t>
            </a:r>
            <a:br>
              <a:rPr lang="es-AR" sz="3200" dirty="0"/>
            </a:br>
            <a:r>
              <a:rPr lang="es-AR" sz="3200" dirty="0"/>
              <a:t>Componentes</a:t>
            </a:r>
          </a:p>
        </p:txBody>
      </p:sp>
      <p:pic>
        <p:nvPicPr>
          <p:cNvPr id="16" name="Marcador de contenido 1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2852" y="2276872"/>
            <a:ext cx="8332749" cy="318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008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8624" y="404664"/>
            <a:ext cx="7776864" cy="1152128"/>
          </a:xfrm>
        </p:spPr>
        <p:txBody>
          <a:bodyPr>
            <a:normAutofit/>
          </a:bodyPr>
          <a:lstStyle/>
          <a:p>
            <a:r>
              <a:rPr lang="es-AR" sz="3200" dirty="0"/>
              <a:t>Sistemas Gestores de Bases de Datos – Concepto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68624" y="1700808"/>
            <a:ext cx="8064896" cy="4536504"/>
          </a:xfrm>
        </p:spPr>
        <p:txBody>
          <a:bodyPr>
            <a:noAutofit/>
          </a:bodyPr>
          <a:lstStyle/>
          <a:p>
            <a:pPr algn="just"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Conjunto de programas, procedimientos, lenguajes, etc. 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que suministran tanto a los usuarios como a los analistas, programadores o administradores, los medios necesarios para describir, recuperar y manipular los datos almacenados en una base, 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manteniendo su integridad, confidencialidad y seguridad.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</a:t>
            </a:r>
            <a:r>
              <a:rPr lang="es-ES" altLang="es-AR" sz="2400" u="sng" dirty="0">
                <a:cs typeface="Arial" panose="020B0604020202020204" pitchFamily="34" charset="0"/>
              </a:rPr>
              <a:t>Gestores de Bases de Datos</a:t>
            </a:r>
            <a:r>
              <a:rPr lang="es-ES" altLang="es-AR" sz="2400" dirty="0">
                <a:cs typeface="Arial" panose="020B0604020202020204" pitchFamily="34" charset="0"/>
              </a:rPr>
              <a:t>: Microsoft Access, Oracle, etc.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918065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8624" y="404664"/>
            <a:ext cx="7676977" cy="1152128"/>
          </a:xfrm>
        </p:spPr>
        <p:txBody>
          <a:bodyPr>
            <a:normAutofit/>
          </a:bodyPr>
          <a:lstStyle/>
          <a:p>
            <a:r>
              <a:rPr lang="es-AR" sz="3200" dirty="0"/>
              <a:t>Sistemas Gestores de Bases de Datos  Operaciones Básicas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96616" y="1844824"/>
            <a:ext cx="8136904" cy="4968552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ClrTx/>
              <a:buNone/>
            </a:pPr>
            <a:r>
              <a:rPr lang="es-ES" altLang="es-AR" sz="2000" b="1" dirty="0">
                <a:cs typeface="Arial" panose="020B0604020202020204" pitchFamily="34" charset="0"/>
              </a:rPr>
              <a:t>	</a:t>
            </a:r>
            <a:r>
              <a:rPr lang="es-ES" altLang="es-AR" sz="2000" b="1" u="sng" dirty="0">
                <a:cs typeface="Arial" panose="020B0604020202020204" pitchFamily="34" charset="0"/>
              </a:rPr>
              <a:t>Selección</a:t>
            </a:r>
            <a:r>
              <a:rPr lang="es-ES" altLang="es-AR" sz="2000" b="1" dirty="0">
                <a:cs typeface="Arial" panose="020B0604020202020204" pitchFamily="34" charset="0"/>
              </a:rPr>
              <a:t>: </a:t>
            </a:r>
            <a:r>
              <a:rPr lang="es-ES" altLang="es-AR" sz="2000" dirty="0"/>
              <a:t>recupera datos de una o más tablas utilizando los criterios que especifique</a:t>
            </a:r>
            <a:endParaRPr lang="es-ES" altLang="es-AR" sz="2000" b="1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000" b="1" dirty="0">
                <a:cs typeface="Arial" panose="020B0604020202020204" pitchFamily="34" charset="0"/>
              </a:rPr>
              <a:t>	</a:t>
            </a:r>
            <a:r>
              <a:rPr lang="es-ES" altLang="es-AR" sz="2000" b="1" u="sng" dirty="0">
                <a:cs typeface="Arial" panose="020B0604020202020204" pitchFamily="34" charset="0"/>
              </a:rPr>
              <a:t>Proyección</a:t>
            </a:r>
            <a:r>
              <a:rPr lang="es-ES" altLang="es-AR" sz="2000" b="1" dirty="0">
                <a:cs typeface="Arial" panose="020B0604020202020204" pitchFamily="34" charset="0"/>
              </a:rPr>
              <a:t>: </a:t>
            </a:r>
            <a:r>
              <a:rPr lang="es-ES" altLang="es-AR" sz="2000" dirty="0">
                <a:cs typeface="Arial" panose="020B0604020202020204" pitchFamily="34" charset="0"/>
              </a:rPr>
              <a:t>cuando se seleccionan determinados campos. También cuando se muestran datos no almacenados en campos como resultado de un cálculo.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000" b="1" dirty="0">
                <a:cs typeface="Arial" panose="020B0604020202020204" pitchFamily="34" charset="0"/>
              </a:rPr>
              <a:t>	</a:t>
            </a:r>
            <a:r>
              <a:rPr lang="es-ES" altLang="es-AR" sz="2000" b="1" u="sng" dirty="0">
                <a:cs typeface="Arial" panose="020B0604020202020204" pitchFamily="34" charset="0"/>
              </a:rPr>
              <a:t>Relación</a:t>
            </a:r>
            <a:r>
              <a:rPr lang="es-ES" altLang="es-AR" sz="2000" b="1" dirty="0">
                <a:cs typeface="Arial" panose="020B0604020202020204" pitchFamily="34" charset="0"/>
              </a:rPr>
              <a:t>: </a:t>
            </a:r>
            <a:r>
              <a:rPr lang="es-ES" altLang="es-AR" sz="2000" dirty="0">
                <a:cs typeface="Arial" panose="020B0604020202020204" pitchFamily="34" charset="0"/>
              </a:rPr>
              <a:t>cuando se relacionan datos almacenados en distintas tablas a través de una clave</a:t>
            </a:r>
            <a:endParaRPr lang="es-ES" altLang="es-AR" sz="2000" b="1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000" b="1" dirty="0">
                <a:cs typeface="Arial" panose="020B0604020202020204" pitchFamily="34" charset="0"/>
              </a:rPr>
              <a:t>	</a:t>
            </a:r>
            <a:r>
              <a:rPr lang="es-ES" altLang="es-AR" sz="2000" b="1" u="sng" dirty="0">
                <a:cs typeface="Arial" panose="020B0604020202020204" pitchFamily="34" charset="0"/>
              </a:rPr>
              <a:t>Unión</a:t>
            </a:r>
            <a:r>
              <a:rPr lang="es-ES" altLang="es-AR" sz="2000" b="1" dirty="0">
                <a:cs typeface="Arial" panose="020B0604020202020204" pitchFamily="34" charset="0"/>
              </a:rPr>
              <a:t>: </a:t>
            </a:r>
            <a:r>
              <a:rPr lang="es-ES" altLang="es-AR" sz="2000" dirty="0">
                <a:cs typeface="Arial" panose="020B0604020202020204" pitchFamily="34" charset="0"/>
              </a:rPr>
              <a:t>generación de una nueva tabla con datos almacenados en otras.</a:t>
            </a:r>
            <a:endParaRPr lang="es-ES" altLang="es-AR" sz="2000" b="1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000" b="1" dirty="0">
                <a:cs typeface="Arial" panose="020B0604020202020204" pitchFamily="34" charset="0"/>
              </a:rPr>
              <a:t>	</a:t>
            </a:r>
            <a:r>
              <a:rPr lang="es-ES" altLang="es-AR" sz="2000" b="1" u="sng" dirty="0">
                <a:cs typeface="Arial" panose="020B0604020202020204" pitchFamily="34" charset="0"/>
              </a:rPr>
              <a:t>Ordenamiento</a:t>
            </a:r>
            <a:r>
              <a:rPr lang="es-ES" altLang="es-AR" sz="2000" b="1" dirty="0">
                <a:cs typeface="Arial" panose="020B0604020202020204" pitchFamily="34" charset="0"/>
              </a:rPr>
              <a:t>: </a:t>
            </a:r>
            <a:r>
              <a:rPr lang="es-ES" altLang="es-AR" sz="2000" dirty="0">
                <a:cs typeface="Arial" panose="020B0604020202020204" pitchFamily="34" charset="0"/>
              </a:rPr>
              <a:t>ordenar los registros en función de distintos criterios según los valores de los campos.</a:t>
            </a:r>
            <a:endParaRPr lang="es-ES" altLang="es-AR" sz="2000" b="1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None/>
            </a:pP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414520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0632" y="548680"/>
            <a:ext cx="7138299" cy="792088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</a:t>
            </a:r>
            <a:endParaRPr lang="es-AR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24608" y="1324684"/>
            <a:ext cx="8168859" cy="5256584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s-ES" altLang="es-AR" sz="2000" dirty="0"/>
              <a:t>	Si bien Excel es una Hoja de Cálculo y no un Gestor de Bases de Datos, vamos a utilizarlo como herramienta para dar los primeros pasos en el manejo de Bases de Datos.</a:t>
            </a:r>
          </a:p>
          <a:p>
            <a:pPr>
              <a:spcBef>
                <a:spcPct val="0"/>
              </a:spcBef>
              <a:buClrTx/>
              <a:buNone/>
            </a:pPr>
            <a:endParaRPr lang="es-ES" altLang="es-AR" sz="2000" dirty="0"/>
          </a:p>
          <a:p>
            <a:pPr>
              <a:spcBef>
                <a:spcPct val="0"/>
              </a:spcBef>
              <a:buClrTx/>
              <a:buNone/>
            </a:pPr>
            <a:r>
              <a:rPr lang="es-ES" altLang="es-AR" sz="2000" dirty="0"/>
              <a:t>	Las bases de datos contienen tablas, consideraremos que cada hoja o un rango de celdas dentro de una Hoja de Cálculo puede ser una tabla.</a:t>
            </a:r>
          </a:p>
          <a:p>
            <a:pPr>
              <a:spcBef>
                <a:spcPct val="0"/>
              </a:spcBef>
              <a:buClrTx/>
              <a:buNone/>
            </a:pPr>
            <a:endParaRPr lang="es-ES" altLang="es-AR" sz="2000" dirty="0"/>
          </a:p>
          <a:p>
            <a:pPr>
              <a:spcBef>
                <a:spcPct val="0"/>
              </a:spcBef>
              <a:buClrTx/>
              <a:buNone/>
            </a:pPr>
            <a:r>
              <a:rPr lang="es-ES" altLang="es-AR" sz="2000" dirty="0"/>
              <a:t>	Las filas son los registros y las columnas se corresponden con los campos de los registros.</a:t>
            </a:r>
          </a:p>
          <a:p>
            <a:pPr>
              <a:spcBef>
                <a:spcPct val="0"/>
              </a:spcBef>
              <a:buClrTx/>
              <a:buNone/>
            </a:pPr>
            <a:endParaRPr lang="es-ES" altLang="es-AR" sz="2000" dirty="0"/>
          </a:p>
          <a:p>
            <a:pPr>
              <a:spcBef>
                <a:spcPct val="0"/>
              </a:spcBef>
              <a:buClrTx/>
              <a:buNone/>
            </a:pPr>
            <a:r>
              <a:rPr lang="es-ES" altLang="es-AR" sz="2000" dirty="0"/>
              <a:t>	Todos los registros deben tener la misma estructura. La estructura viene dada por un conjunto de campos, las columnas de la tabla.</a:t>
            </a:r>
            <a:endParaRPr lang="es-ES" alt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65231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0632" y="548680"/>
            <a:ext cx="7138299" cy="788666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</a:t>
            </a:r>
            <a:endParaRPr lang="es-AR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52600" y="1628800"/>
            <a:ext cx="8064896" cy="4536504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s-ES" altLang="es-AR" sz="2400" dirty="0"/>
              <a:t>	La administración de las Bases de Datos en Excel se realiza con las opciones del menú DATOS.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s-ES" altLang="es-AR" sz="2400" dirty="0"/>
              <a:t>	Entre las más utilizadas podemos citar:</a:t>
            </a:r>
          </a:p>
          <a:p>
            <a:pPr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endParaRPr lang="es-ES" altLang="es-AR" sz="2400" dirty="0"/>
          </a:p>
          <a:p>
            <a:pPr lvl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s-ES" altLang="es-AR" sz="2400" dirty="0"/>
              <a:t>Ordenar</a:t>
            </a:r>
          </a:p>
          <a:p>
            <a:pPr lvl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s-ES" altLang="es-AR" sz="2400" dirty="0"/>
              <a:t>Filtro</a:t>
            </a:r>
          </a:p>
          <a:p>
            <a:pPr lvl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s-ES" altLang="es-AR" sz="2200" dirty="0"/>
              <a:t>Subtotales</a:t>
            </a:r>
          </a:p>
          <a:p>
            <a:pPr lvl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s-ES" altLang="es-AR" sz="2400" dirty="0"/>
              <a:t>Validación</a:t>
            </a:r>
          </a:p>
          <a:p>
            <a:pPr lvl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s-ES" altLang="es-AR" sz="2400" dirty="0"/>
              <a:t>Funciones Especificas de Base de Datos y de   Búsqueda y Referencia (Relaciones). </a:t>
            </a:r>
          </a:p>
          <a:p>
            <a:pPr lvl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s-ES" altLang="es-AR" sz="2400" dirty="0"/>
              <a:t>Tablas Dinámicas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87956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8624" y="151765"/>
            <a:ext cx="8208912" cy="612939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Ordenar </a:t>
            </a:r>
            <a:endParaRPr lang="es-AR" sz="3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640" y="764704"/>
            <a:ext cx="7370312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732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8624" y="79757"/>
            <a:ext cx="8208912" cy="684947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Filtro</a:t>
            </a:r>
            <a:endParaRPr lang="es-AR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Pasos</a:t>
            </a:r>
          </a:p>
          <a:p>
            <a:pPr lvl="1"/>
            <a:r>
              <a:rPr lang="es-AR" dirty="0"/>
              <a:t>Selección de TODA LA TABLA </a:t>
            </a:r>
          </a:p>
          <a:p>
            <a:pPr lvl="1"/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632" y="676173"/>
            <a:ext cx="8265368" cy="6181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65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7604" y="188640"/>
            <a:ext cx="8208912" cy="756955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Filtro</a:t>
            </a:r>
            <a:endParaRPr lang="es-AR" sz="3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04" y="1033348"/>
            <a:ext cx="8388396" cy="582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51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74279" y="1052736"/>
            <a:ext cx="903823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algn="just"/>
            <a:endParaRPr kumimoji="0" lang="es-ES_tradnl" sz="1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just"/>
            <a:r>
              <a:rPr lang="es-ES" sz="3200" dirty="0">
                <a:latin typeface="+mj-lt"/>
                <a:cs typeface="Arial" panose="020B0604020202020204" pitchFamily="34" charset="0"/>
              </a:rPr>
              <a:t>UNIDAD 5:</a:t>
            </a:r>
          </a:p>
          <a:p>
            <a:pPr algn="just"/>
            <a:r>
              <a:rPr lang="es-AR" sz="3200" dirty="0">
                <a:latin typeface="+mj-lt"/>
                <a:cs typeface="Arial" panose="020B0604020202020204" pitchFamily="34" charset="0"/>
              </a:rPr>
              <a:t>Elementos conceptuales de Base de Datos</a:t>
            </a:r>
          </a:p>
          <a:p>
            <a:pPr algn="just"/>
            <a:endParaRPr lang="es-AR" sz="3200" dirty="0">
              <a:latin typeface="+mj-lt"/>
              <a:cs typeface="Arial" panose="020B0604020202020204" pitchFamily="34" charset="0"/>
            </a:endParaRPr>
          </a:p>
          <a:p>
            <a:pPr algn="just"/>
            <a:endParaRPr lang="es-AR" sz="28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s-AR" sz="2800" dirty="0">
                <a:latin typeface="+mj-lt"/>
                <a:cs typeface="Arial" panose="020B0604020202020204" pitchFamily="34" charset="0"/>
              </a:rPr>
              <a:t>1</a:t>
            </a:r>
            <a:r>
              <a:rPr lang="es-AR" sz="2400" dirty="0">
                <a:latin typeface="+mj-lt"/>
                <a:cs typeface="Arial" panose="020B0604020202020204" pitchFamily="34" charset="0"/>
              </a:rPr>
              <a:t>. Introducción. Base de Datos relacional. Objetos de una Base de Datos</a:t>
            </a:r>
          </a:p>
          <a:p>
            <a:pPr algn="just"/>
            <a:endParaRPr lang="es-AR" sz="24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s-AR" sz="2400" dirty="0">
                <a:latin typeface="+mj-lt"/>
                <a:cs typeface="Arial" panose="020B0604020202020204" pitchFamily="34" charset="0"/>
              </a:rPr>
              <a:t>2. Uso de Hojas de trabajo como Bases de Datos. Tablas. Consultas. Formularios. Informes. Ordenar, Buscar y Filtrar.</a:t>
            </a:r>
          </a:p>
          <a:p>
            <a:pPr algn="just"/>
            <a:endParaRPr lang="es-AR" sz="2800" dirty="0">
              <a:solidFill>
                <a:srgbClr val="00008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062288"/>
      </p:ext>
    </p:extLst>
  </p:cSld>
  <p:clrMapOvr>
    <a:masterClrMapping/>
  </p:clrMapOvr>
  <p:transition spd="slow"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5762" y="116632"/>
            <a:ext cx="8337376" cy="612939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Subtotales</a:t>
            </a:r>
            <a:endParaRPr lang="es-AR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632" y="923925"/>
            <a:ext cx="7972425" cy="593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96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3487" y="332656"/>
            <a:ext cx="8337376" cy="648072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Subtotales</a:t>
            </a:r>
            <a:endParaRPr lang="es-AR" sz="32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413" y="1052736"/>
            <a:ext cx="8553450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78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50817" y="44624"/>
            <a:ext cx="8426720" cy="684947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Validación</a:t>
            </a:r>
            <a:endParaRPr lang="es-AR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630" y="908720"/>
            <a:ext cx="8540858" cy="5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2944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7412" y="223773"/>
            <a:ext cx="8588587" cy="756955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Funciones</a:t>
            </a:r>
            <a:endParaRPr lang="es-AR" sz="32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317412" y="1196752"/>
            <a:ext cx="8064896" cy="53285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s-AR" sz="2400" dirty="0"/>
              <a:t>Funciones: Categoría Base de Datos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Se caracterizan por empezar con BD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La sintaxis de todas estas funciones son tres argumentos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AR" sz="2400" dirty="0"/>
              <a:t>	base de datos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AR" sz="2400" dirty="0"/>
              <a:t>	nombre de campo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AR" sz="2400" dirty="0"/>
              <a:t>  criterios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El nombre de campo se puede poner como referencia.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Los criterios deben ser puestos como referencia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282802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68701" y="548680"/>
            <a:ext cx="8308836" cy="756955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</a:t>
            </a:r>
            <a:r>
              <a:rPr lang="es-ES_tradnl" altLang="es-AR" dirty="0"/>
              <a:t> de Datos en Excel – Funciones</a:t>
            </a:r>
            <a:endParaRPr lang="es-A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96616" y="1484784"/>
            <a:ext cx="7992888" cy="48965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s-AR" dirty="0"/>
              <a:t>Entre las más utilizadas:</a:t>
            </a:r>
          </a:p>
          <a:p>
            <a:pPr fontAlgn="auto">
              <a:spcAft>
                <a:spcPts val="0"/>
              </a:spcAft>
            </a:pPr>
            <a:endParaRPr lang="es-AR" dirty="0"/>
          </a:p>
          <a:p>
            <a:pPr fontAlgn="auto">
              <a:spcAft>
                <a:spcPts val="0"/>
              </a:spcAft>
            </a:pPr>
            <a:r>
              <a:rPr lang="es-AR" dirty="0"/>
              <a:t>BDSUMA</a:t>
            </a:r>
          </a:p>
          <a:p>
            <a:pPr fontAlgn="auto">
              <a:spcAft>
                <a:spcPts val="0"/>
              </a:spcAft>
            </a:pPr>
            <a:r>
              <a:rPr lang="es-AR" dirty="0"/>
              <a:t>BDPROMEDIO</a:t>
            </a:r>
          </a:p>
          <a:p>
            <a:pPr fontAlgn="auto">
              <a:spcAft>
                <a:spcPts val="0"/>
              </a:spcAft>
            </a:pPr>
            <a:r>
              <a:rPr lang="es-AR" dirty="0"/>
              <a:t>BDMINIMO</a:t>
            </a:r>
          </a:p>
          <a:p>
            <a:pPr fontAlgn="auto">
              <a:spcAft>
                <a:spcPts val="0"/>
              </a:spcAft>
            </a:pPr>
            <a:r>
              <a:rPr lang="es-AR" dirty="0"/>
              <a:t>BDMAXIMO</a:t>
            </a:r>
          </a:p>
          <a:p>
            <a:pPr fontAlgn="auto">
              <a:spcAft>
                <a:spcPts val="0"/>
              </a:spcAft>
            </a:pPr>
            <a:r>
              <a:rPr lang="es-AR" dirty="0"/>
              <a:t>BDDESVEST</a:t>
            </a:r>
          </a:p>
          <a:p>
            <a:pPr fontAlgn="auto">
              <a:spcAft>
                <a:spcPts val="0"/>
              </a:spcAft>
            </a:pPr>
            <a:r>
              <a:rPr lang="es-AR" dirty="0"/>
              <a:t>BDVAR</a:t>
            </a:r>
          </a:p>
          <a:p>
            <a:pPr fontAlgn="auto">
              <a:spcAft>
                <a:spcPts val="0"/>
              </a:spcAft>
            </a:pPr>
            <a:endParaRPr lang="es-AR" dirty="0"/>
          </a:p>
          <a:p>
            <a:pPr fontAlgn="auto">
              <a:spcAft>
                <a:spcPts val="0"/>
              </a:spcAft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94502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69517" y="201242"/>
            <a:ext cx="8284378" cy="756955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</a:t>
            </a:r>
            <a:r>
              <a:rPr lang="es-ES_tradnl" altLang="es-AR" dirty="0"/>
              <a:t> de Datos en Excel – Funciones</a:t>
            </a:r>
            <a:endParaRPr lang="es-A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759278" y="980728"/>
            <a:ext cx="7704856" cy="40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endParaRPr lang="es-AR" dirty="0"/>
          </a:p>
          <a:p>
            <a:pPr fontAlgn="auto">
              <a:spcAft>
                <a:spcPts val="0"/>
              </a:spcAft>
            </a:pP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12" y="1025790"/>
            <a:ext cx="8362988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746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6617" y="260648"/>
            <a:ext cx="8409384" cy="756955"/>
          </a:xfrm>
        </p:spPr>
        <p:txBody>
          <a:bodyPr>
            <a:normAutofit/>
          </a:bodyPr>
          <a:lstStyle/>
          <a:p>
            <a:r>
              <a:rPr lang="es-ES_tradnl" altLang="es-AR" sz="3200" dirty="0"/>
              <a:t>Bases de Datos en Excel – Funciones</a:t>
            </a:r>
            <a:endParaRPr lang="es-AR" sz="32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96616" y="1700808"/>
            <a:ext cx="8136904" cy="47525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s-AR" sz="2400" dirty="0"/>
              <a:t>Funciones: Categoría Búsqueda y Referencia (más utilizadas)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BUSCARV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BUSCARH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Permite relacionar datos de dos tablas que compartan un dato en común</a:t>
            </a:r>
          </a:p>
        </p:txBody>
      </p:sp>
    </p:spTree>
    <p:extLst>
      <p:ext uri="{BB962C8B-B14F-4D97-AF65-F5344CB8AC3E}">
        <p14:creationId xmlns:p14="http://schemas.microsoft.com/office/powerpoint/2010/main" val="25475379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7413" y="7749"/>
            <a:ext cx="8588587" cy="612939"/>
          </a:xfrm>
        </p:spPr>
        <p:txBody>
          <a:bodyPr>
            <a:normAutofit fontScale="90000"/>
          </a:bodyPr>
          <a:lstStyle/>
          <a:p>
            <a:r>
              <a:rPr lang="es-ES_tradnl" altLang="es-AR" dirty="0"/>
              <a:t>Bases de Datos en Excel – Funciones</a:t>
            </a:r>
            <a:endParaRPr lang="es-A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759278" y="980728"/>
            <a:ext cx="7704856" cy="40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endParaRPr lang="es-AR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672" y="620688"/>
            <a:ext cx="7753350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21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5604" y="260649"/>
            <a:ext cx="8388116" cy="975191"/>
          </a:xfrm>
        </p:spPr>
        <p:txBody>
          <a:bodyPr>
            <a:normAutofit fontScale="90000"/>
          </a:bodyPr>
          <a:lstStyle/>
          <a:p>
            <a:r>
              <a:rPr lang="es-ES_tradnl" altLang="es-AR" dirty="0"/>
              <a:t>Bases de Datos en Excel</a:t>
            </a:r>
            <a:br>
              <a:rPr lang="es-ES_tradnl" altLang="es-AR" dirty="0"/>
            </a:br>
            <a:r>
              <a:rPr lang="es-ES_tradnl" altLang="es-AR" dirty="0"/>
              <a:t>Tablas Dinámicas</a:t>
            </a:r>
            <a:endParaRPr lang="es-A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759278" y="980728"/>
            <a:ext cx="7704856" cy="40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endParaRPr lang="es-A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208584" y="1628800"/>
            <a:ext cx="8521120" cy="45365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s-AR" sz="2400" dirty="0"/>
              <a:t>Una tabla dinámica consiste en el resumen de un conjunto de datos organizado como una tabla, atendiendo a varios criterios de agrupación, representado como una tabla de doble entrada que nos facilita la interpretación de dichos datos.</a:t>
            </a:r>
          </a:p>
          <a:p>
            <a:pPr fontAlgn="auto">
              <a:spcAft>
                <a:spcPts val="0"/>
              </a:spcAft>
            </a:pPr>
            <a:endParaRPr lang="es-AR" sz="2400" dirty="0"/>
          </a:p>
          <a:p>
            <a:pPr fontAlgn="auto">
              <a:spcAft>
                <a:spcPts val="0"/>
              </a:spcAft>
            </a:pPr>
            <a:r>
              <a:rPr lang="es-AR" sz="2400" dirty="0"/>
              <a:t>Es dinámica porque nos permite obtener diferentes totales, filtrando datos, cambiando la presentación de los datos, visualizando o no los datos origen, etc.</a:t>
            </a:r>
          </a:p>
        </p:txBody>
      </p:sp>
    </p:spTree>
    <p:extLst>
      <p:ext uri="{BB962C8B-B14F-4D97-AF65-F5344CB8AC3E}">
        <p14:creationId xmlns:p14="http://schemas.microsoft.com/office/powerpoint/2010/main" val="41011856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7413" y="7749"/>
            <a:ext cx="8588587" cy="972979"/>
          </a:xfrm>
        </p:spPr>
        <p:txBody>
          <a:bodyPr>
            <a:normAutofit fontScale="90000"/>
          </a:bodyPr>
          <a:lstStyle/>
          <a:p>
            <a:r>
              <a:rPr lang="es-ES_tradnl" altLang="es-AR" dirty="0"/>
              <a:t>Bases de Datos en Excel</a:t>
            </a:r>
            <a:br>
              <a:rPr lang="es-ES_tradnl" altLang="es-AR" dirty="0"/>
            </a:br>
            <a:r>
              <a:rPr lang="es-ES_tradnl" altLang="es-AR" dirty="0"/>
              <a:t>Tablas Dinámicas</a:t>
            </a:r>
            <a:endParaRPr lang="es-A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759278" y="980728"/>
            <a:ext cx="7704856" cy="40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endParaRPr lang="es-A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317412" y="1340768"/>
            <a:ext cx="8588587" cy="287603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endParaRPr lang="es-AR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616" y="1038225"/>
            <a:ext cx="4924425" cy="581977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9615" y="554556"/>
            <a:ext cx="2876384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25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0632" y="620688"/>
            <a:ext cx="7101106" cy="648072"/>
          </a:xfrm>
        </p:spPr>
        <p:txBody>
          <a:bodyPr>
            <a:normAutofit fontScale="90000"/>
          </a:bodyPr>
          <a:lstStyle/>
          <a:p>
            <a:r>
              <a:rPr lang="es-AR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Bibliografía:</a:t>
            </a:r>
            <a:br>
              <a:rPr lang="es-AR" dirty="0">
                <a:solidFill>
                  <a:schemeClr val="tx1"/>
                </a:solidFill>
              </a:rPr>
            </a:b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610746" y="191683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781160"/>
              </p:ext>
            </p:extLst>
          </p:nvPr>
        </p:nvGraphicFramePr>
        <p:xfrm>
          <a:off x="1496616" y="1644440"/>
          <a:ext cx="7776864" cy="918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459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BIBLIOGRAFÍA BÁSICA</a:t>
                      </a:r>
                      <a:endParaRPr lang="es-AR" sz="1100" dirty="0">
                        <a:effectLst/>
                        <a:latin typeface="Arial" panose="020B0604020202020204" pitchFamily="34" charset="0"/>
                        <a:ea typeface="Batang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1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0" dirty="0">
                          <a:effectLst/>
                          <a:latin typeface="+mn-lt"/>
                        </a:rPr>
                        <a:t>AUTOR</a:t>
                      </a:r>
                      <a:endParaRPr lang="es-AR" sz="11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TITULO</a:t>
                      </a:r>
                      <a:endParaRPr lang="es-AR" sz="11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EDITORIAL</a:t>
                      </a:r>
                      <a:endParaRPr lang="es-AR" sz="11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 y año </a:t>
                      </a:r>
                      <a:br>
                        <a:rPr lang="es-E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s-E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edición</a:t>
                      </a:r>
                      <a:endParaRPr lang="es-AR" sz="1100" dirty="0">
                        <a:effectLst/>
                        <a:latin typeface="Arial" panose="020B0604020202020204" pitchFamily="34" charset="0"/>
                        <a:ea typeface="Batang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848581"/>
              </p:ext>
            </p:extLst>
          </p:nvPr>
        </p:nvGraphicFramePr>
        <p:xfrm>
          <a:off x="1496616" y="2542965"/>
          <a:ext cx="7776864" cy="6911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11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Lucas </a:t>
                      </a:r>
                      <a:r>
                        <a:rPr lang="es-ES" sz="1200" dirty="0" err="1">
                          <a:effectLst/>
                        </a:rPr>
                        <a:t>Padín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Excel 2007 Manual del Usuario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Manuales Users</a:t>
                      </a:r>
                      <a:endParaRPr lang="es-AR" sz="105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Lomas de Zamora, 2007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942808"/>
              </p:ext>
            </p:extLst>
          </p:nvPr>
        </p:nvGraphicFramePr>
        <p:xfrm>
          <a:off x="1496616" y="3234162"/>
          <a:ext cx="7776864" cy="11309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3094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Matías García </a:t>
                      </a:r>
                      <a:r>
                        <a:rPr lang="es-ES" sz="1200" dirty="0" err="1">
                          <a:effectLst/>
                        </a:rPr>
                        <a:t>Fronti</a:t>
                      </a:r>
                      <a:r>
                        <a:rPr lang="es-ES" sz="1200" dirty="0">
                          <a:effectLst/>
                        </a:rPr>
                        <a:t>, Alejandro A. Pazos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Excel para Contadores 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effectLst/>
                        </a:rPr>
                        <a:t>Omicron</a:t>
                      </a:r>
                      <a:r>
                        <a:rPr lang="es-ES" sz="1200" dirty="0">
                          <a:effectLst/>
                        </a:rPr>
                        <a:t> </a:t>
                      </a:r>
                      <a:r>
                        <a:rPr lang="es-ES" sz="1200" dirty="0" err="1">
                          <a:effectLst/>
                        </a:rPr>
                        <a:t>System</a:t>
                      </a:r>
                      <a:r>
                        <a:rPr lang="es-ES" sz="1200" dirty="0">
                          <a:effectLst/>
                        </a:rPr>
                        <a:t> SA  Edición Actualizada y Ampliada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Argentina, 2010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961925"/>
              </p:ext>
            </p:extLst>
          </p:nvPr>
        </p:nvGraphicFramePr>
        <p:xfrm>
          <a:off x="1513822" y="4365104"/>
          <a:ext cx="7776864" cy="898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746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dirty="0">
                          <a:effectLst/>
                        </a:rPr>
                        <a:t>Microsoft</a:t>
                      </a:r>
                      <a:endParaRPr lang="es-AR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dirty="0">
                          <a:effectLst/>
                        </a:rPr>
                        <a:t>EXCEL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Ayuda en Línea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2540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84648" y="1556792"/>
            <a:ext cx="7141317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AR" sz="3200" dirty="0"/>
          </a:p>
          <a:p>
            <a:pPr marL="0" indent="0" algn="ctr">
              <a:buNone/>
            </a:pPr>
            <a:endParaRPr lang="es-AR" sz="3200" dirty="0"/>
          </a:p>
          <a:p>
            <a:pPr marL="0" indent="0" algn="ctr">
              <a:buNone/>
            </a:pPr>
            <a:r>
              <a:rPr lang="es-AR" sz="3600" dirty="0"/>
              <a:t>PREGUNTAS / DUDAS</a:t>
            </a:r>
          </a:p>
        </p:txBody>
      </p:sp>
    </p:spTree>
    <p:extLst>
      <p:ext uri="{BB962C8B-B14F-4D97-AF65-F5344CB8AC3E}">
        <p14:creationId xmlns:p14="http://schemas.microsoft.com/office/powerpoint/2010/main" val="53528782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0632" y="620688"/>
            <a:ext cx="7101106" cy="648072"/>
          </a:xfrm>
        </p:spPr>
        <p:txBody>
          <a:bodyPr>
            <a:normAutofit fontScale="90000"/>
          </a:bodyPr>
          <a:lstStyle/>
          <a:p>
            <a:r>
              <a:rPr lang="es-AR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Bibliografía</a:t>
            </a:r>
            <a:r>
              <a:rPr lang="es-AR" sz="31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:</a:t>
            </a:r>
            <a:br>
              <a:rPr lang="es-AR" dirty="0">
                <a:solidFill>
                  <a:schemeClr val="tx1"/>
                </a:solidFill>
              </a:rPr>
            </a:b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610746" y="191683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720381"/>
              </p:ext>
            </p:extLst>
          </p:nvPr>
        </p:nvGraphicFramePr>
        <p:xfrm>
          <a:off x="1352600" y="1628800"/>
          <a:ext cx="7776864" cy="769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663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BIBLIOGRAFÍA COMPLEMENTARIA</a:t>
                      </a:r>
                      <a:endParaRPr lang="es-AR" sz="11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0" dirty="0">
                          <a:effectLst/>
                          <a:latin typeface="+mn-lt"/>
                        </a:rPr>
                        <a:t>AUTOR</a:t>
                      </a:r>
                      <a:endParaRPr lang="es-AR" sz="11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TITULO</a:t>
                      </a:r>
                      <a:endParaRPr lang="es-AR" sz="11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EDITORIAL</a:t>
                      </a:r>
                      <a:endParaRPr lang="es-AR" sz="11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Lugar y año </a:t>
                      </a:r>
                      <a:br>
                        <a:rPr lang="es-ES" sz="1400" dirty="0">
                          <a:effectLst/>
                        </a:rPr>
                      </a:br>
                      <a:r>
                        <a:rPr lang="es-ES" sz="1400" dirty="0">
                          <a:effectLst/>
                        </a:rPr>
                        <a:t>de edición</a:t>
                      </a:r>
                      <a:endParaRPr lang="es-AR" sz="11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807315"/>
              </p:ext>
            </p:extLst>
          </p:nvPr>
        </p:nvGraphicFramePr>
        <p:xfrm>
          <a:off x="1352600" y="2378530"/>
          <a:ext cx="7776864" cy="17726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11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effectLst/>
                          <a:latin typeface="+mn-lt"/>
                          <a:ea typeface="+mn-ea"/>
                        </a:rPr>
                        <a:t>Laudon</a:t>
                      </a:r>
                      <a:r>
                        <a:rPr lang="es-ES" sz="1200" baseline="0" dirty="0">
                          <a:effectLst/>
                          <a:latin typeface="+mn-lt"/>
                          <a:ea typeface="+mn-ea"/>
                        </a:rPr>
                        <a:t> Kenneth C y</a:t>
                      </a: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baseline="0" dirty="0" err="1">
                          <a:effectLst/>
                          <a:latin typeface="+mn-lt"/>
                          <a:ea typeface="+mn-ea"/>
                        </a:rPr>
                        <a:t>Laudon</a:t>
                      </a:r>
                      <a:r>
                        <a:rPr lang="es-ES" sz="1200" baseline="0" dirty="0">
                          <a:effectLst/>
                          <a:latin typeface="+mn-lt"/>
                          <a:ea typeface="+mn-ea"/>
                        </a:rPr>
                        <a:t>, Jane P.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+mn-lt"/>
                          <a:ea typeface="+mn-ea"/>
                        </a:rPr>
                        <a:t>Sistemas</a:t>
                      </a:r>
                      <a:r>
                        <a:rPr lang="es-ES" sz="1200" baseline="0" dirty="0">
                          <a:effectLst/>
                          <a:latin typeface="+mn-lt"/>
                          <a:ea typeface="+mn-ea"/>
                        </a:rPr>
                        <a:t> de Información Gerencial</a:t>
                      </a: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baseline="0" dirty="0">
                          <a:effectLst/>
                          <a:latin typeface="+mn-lt"/>
                          <a:ea typeface="+mn-ea"/>
                        </a:rPr>
                        <a:t>Administración de la Empresa Digital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Pearson Educación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México, 2008</a:t>
                      </a:r>
                      <a:endParaRPr lang="es-AR" sz="105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532347"/>
              </p:ext>
            </p:extLst>
          </p:nvPr>
        </p:nvGraphicFramePr>
        <p:xfrm>
          <a:off x="1352600" y="4161467"/>
          <a:ext cx="7776864" cy="2136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556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Briano</a:t>
                      </a:r>
                      <a:r>
                        <a:rPr lang="es-A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s-AR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AR" sz="12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Freijedo</a:t>
                      </a:r>
                      <a:r>
                        <a:rPr lang="es-AR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Rota, </a:t>
                      </a:r>
                      <a:r>
                        <a:rPr lang="es-AR" sz="12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Tricoci</a:t>
                      </a:r>
                      <a:r>
                        <a:rPr lang="es-AR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s-AR" sz="12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Waldbott</a:t>
                      </a:r>
                      <a:endParaRPr lang="es-A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+mn-lt"/>
                          <a:ea typeface="+mn-ea"/>
                        </a:rPr>
                        <a:t>Sistemas</a:t>
                      </a:r>
                      <a:r>
                        <a:rPr lang="es-ES" sz="1200" baseline="0" dirty="0">
                          <a:effectLst/>
                          <a:latin typeface="+mn-lt"/>
                          <a:ea typeface="+mn-ea"/>
                        </a:rPr>
                        <a:t> de Información Gerencial</a:t>
                      </a: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200" baseline="0" dirty="0">
                          <a:effectLst/>
                          <a:latin typeface="+mn-lt"/>
                          <a:ea typeface="+mn-ea"/>
                        </a:rPr>
                        <a:t>Tecnología para agregar valor a las organizaciones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A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Prentice Hall – Pearson Educación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A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Buenos Aires, 2011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462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6616" y="620688"/>
            <a:ext cx="7457581" cy="666527"/>
          </a:xfrm>
        </p:spPr>
        <p:txBody>
          <a:bodyPr>
            <a:normAutofit/>
          </a:bodyPr>
          <a:lstStyle/>
          <a:p>
            <a:r>
              <a:rPr lang="es-AR" sz="3200" dirty="0"/>
              <a:t>Definiciones de Base de Datos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6576" y="1412776"/>
            <a:ext cx="8496944" cy="5112568"/>
          </a:xfrm>
        </p:spPr>
        <p:txBody>
          <a:bodyPr>
            <a:normAutofit lnSpcReduction="10000"/>
          </a:bodyPr>
          <a:lstStyle/>
          <a:p>
            <a:endParaRPr lang="es-ES" sz="2000" dirty="0"/>
          </a:p>
          <a:p>
            <a:r>
              <a:rPr lang="es-ES" sz="2400" dirty="0"/>
              <a:t>Una base de datos (BD) es un conjunto de datos organizados para servir eficientemente a muchas aplicaciones al centralizar los datos y controlar su redundancia. </a:t>
            </a:r>
          </a:p>
          <a:p>
            <a:pPr marL="0" indent="0">
              <a:buNone/>
            </a:pPr>
            <a:endParaRPr lang="es-ES" sz="2400" dirty="0"/>
          </a:p>
          <a:p>
            <a:pPr marL="0" indent="0">
              <a:buNone/>
            </a:pPr>
            <a:endParaRPr lang="es-ES" sz="2400" dirty="0"/>
          </a:p>
          <a:p>
            <a:pPr marL="0" indent="0">
              <a:buNone/>
            </a:pPr>
            <a:r>
              <a:rPr lang="es-ES" sz="2400" dirty="0"/>
              <a:t>Otra definición:</a:t>
            </a:r>
          </a:p>
          <a:p>
            <a:endParaRPr lang="es-ES" sz="2400" dirty="0"/>
          </a:p>
          <a:p>
            <a:r>
              <a:rPr lang="es-ES" sz="2400" dirty="0"/>
              <a:t>Una base de datos (BD o DB del inglés Data Base) es una colección de datos almacenados en un formato estandarizado.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866674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5898" y="620688"/>
            <a:ext cx="7138299" cy="716658"/>
          </a:xfrm>
        </p:spPr>
        <p:txBody>
          <a:bodyPr>
            <a:normAutofit/>
          </a:bodyPr>
          <a:lstStyle/>
          <a:p>
            <a:r>
              <a:rPr lang="es-AR" sz="3200" dirty="0"/>
              <a:t>Base de Datos Relacionales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6576" y="1628800"/>
            <a:ext cx="8496944" cy="5112568"/>
          </a:xfrm>
        </p:spPr>
        <p:txBody>
          <a:bodyPr>
            <a:noAutofit/>
          </a:bodyPr>
          <a:lstStyle/>
          <a:p>
            <a:r>
              <a:rPr lang="es-ES" sz="2400" dirty="0"/>
              <a:t>Existen distintos tipos de base de datos (modelos lógicos):</a:t>
            </a:r>
          </a:p>
          <a:p>
            <a:pPr lvl="1"/>
            <a:r>
              <a:rPr lang="es-ES" sz="2400" dirty="0"/>
              <a:t>Jerárquicas</a:t>
            </a:r>
          </a:p>
          <a:p>
            <a:pPr lvl="1"/>
            <a:endParaRPr lang="es-ES" sz="2400" dirty="0"/>
          </a:p>
          <a:p>
            <a:pPr lvl="1"/>
            <a:r>
              <a:rPr lang="es-ES" sz="2400" dirty="0"/>
              <a:t>De Red</a:t>
            </a:r>
          </a:p>
          <a:p>
            <a:pPr lvl="1"/>
            <a:endParaRPr lang="es-ES" sz="2400" dirty="0"/>
          </a:p>
          <a:p>
            <a:pPr lvl="1"/>
            <a:r>
              <a:rPr lang="es-ES" sz="2400" dirty="0"/>
              <a:t>Orientadas a Objetos</a:t>
            </a:r>
          </a:p>
          <a:p>
            <a:pPr lvl="1"/>
            <a:endParaRPr lang="es-ES" sz="2400" dirty="0"/>
          </a:p>
          <a:p>
            <a:pPr lvl="1"/>
            <a:r>
              <a:rPr lang="es-ES" sz="2400" dirty="0"/>
              <a:t>Relacionales</a:t>
            </a:r>
          </a:p>
          <a:p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52089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8624" y="620688"/>
            <a:ext cx="7138299" cy="792088"/>
          </a:xfrm>
        </p:spPr>
        <p:txBody>
          <a:bodyPr>
            <a:normAutofit/>
          </a:bodyPr>
          <a:lstStyle/>
          <a:p>
            <a:r>
              <a:rPr lang="es-AR" sz="3200" dirty="0"/>
              <a:t>Base de Datos Relacionales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6576" y="1628800"/>
            <a:ext cx="8496944" cy="4176464"/>
          </a:xfrm>
        </p:spPr>
        <p:txBody>
          <a:bodyPr>
            <a:noAutofit/>
          </a:bodyPr>
          <a:lstStyle/>
          <a:p>
            <a:r>
              <a:rPr lang="es-ES" sz="2400" dirty="0"/>
              <a:t>Se definen grupos de datos como tablas.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s-ES" sz="2400" dirty="0"/>
              <a:t>Cada tabla guarda datos acerca de una entidad y sus atributos en columnas.</a:t>
            </a:r>
          </a:p>
          <a:p>
            <a:endParaRPr lang="es-ES" sz="2400" dirty="0"/>
          </a:p>
          <a:p>
            <a:r>
              <a:rPr lang="es-ES" sz="2400" dirty="0"/>
              <a:t>Las relaciones se establecen con datos comunes en las tablas (Claves).</a:t>
            </a:r>
          </a:p>
        </p:txBody>
      </p:sp>
    </p:spTree>
    <p:extLst>
      <p:ext uri="{BB962C8B-B14F-4D97-AF65-F5344CB8AC3E}">
        <p14:creationId xmlns:p14="http://schemas.microsoft.com/office/powerpoint/2010/main" val="509170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6616" y="404664"/>
            <a:ext cx="8280920" cy="1080120"/>
          </a:xfrm>
        </p:spPr>
        <p:txBody>
          <a:bodyPr>
            <a:normAutofit/>
          </a:bodyPr>
          <a:lstStyle/>
          <a:p>
            <a:r>
              <a:rPr lang="es-AR" sz="3200" dirty="0"/>
              <a:t>Base de Datos Relacionales Componentes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6576" y="1510926"/>
            <a:ext cx="8496944" cy="5112568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</a:t>
            </a:r>
            <a:r>
              <a:rPr lang="es-ES" altLang="es-AR" sz="2400" u="sng" dirty="0">
                <a:cs typeface="Arial" panose="020B0604020202020204" pitchFamily="34" charset="0"/>
              </a:rPr>
              <a:t>Tablas</a:t>
            </a:r>
            <a:r>
              <a:rPr lang="es-ES" altLang="es-AR" sz="2400" dirty="0">
                <a:cs typeface="Arial" panose="020B0604020202020204" pitchFamily="34" charset="0"/>
              </a:rPr>
              <a:t>: </a:t>
            </a:r>
            <a:r>
              <a:rPr lang="es-ES" altLang="es-AR" sz="2400" dirty="0"/>
              <a:t>comprende definición de tablas, campos, relaciones e índices.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</a:t>
            </a:r>
            <a:r>
              <a:rPr lang="es-ES" altLang="es-AR" sz="2400" u="sng" dirty="0">
                <a:cs typeface="Arial" panose="020B0604020202020204" pitchFamily="34" charset="0"/>
              </a:rPr>
              <a:t>Formularios</a:t>
            </a:r>
            <a:r>
              <a:rPr lang="es-ES" altLang="es-AR" sz="2400" dirty="0">
                <a:cs typeface="Arial" panose="020B0604020202020204" pitchFamily="34" charset="0"/>
              </a:rPr>
              <a:t>: se utilizan principalmente para actualizar datos.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</a:t>
            </a:r>
            <a:r>
              <a:rPr lang="es-ES" altLang="es-AR" sz="2400" u="sng" dirty="0">
                <a:cs typeface="Arial" panose="020B0604020202020204" pitchFamily="34" charset="0"/>
              </a:rPr>
              <a:t>Consultas</a:t>
            </a:r>
            <a:r>
              <a:rPr lang="es-ES" altLang="es-AR" sz="2400" dirty="0">
                <a:cs typeface="Arial" panose="020B0604020202020204" pitchFamily="34" charset="0"/>
              </a:rPr>
              <a:t>: se utilizan para ver, modificar y analizar datos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</a:t>
            </a:r>
            <a:r>
              <a:rPr lang="es-ES" altLang="es-AR" sz="2400" u="sng" dirty="0">
                <a:cs typeface="Arial" panose="020B0604020202020204" pitchFamily="34" charset="0"/>
              </a:rPr>
              <a:t>Informes</a:t>
            </a:r>
            <a:r>
              <a:rPr lang="es-ES" altLang="es-AR" sz="2400" dirty="0">
                <a:cs typeface="Arial" panose="020B0604020202020204" pitchFamily="34" charset="0"/>
              </a:rPr>
              <a:t>: se utilizan para presentar los datos en formato impreso.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400" dirty="0">
                <a:cs typeface="Arial" panose="020B0604020202020204" pitchFamily="34" charset="0"/>
              </a:rPr>
              <a:t>	</a:t>
            </a:r>
            <a:r>
              <a:rPr lang="es-ES" altLang="es-AR" sz="2400" u="sng" dirty="0">
                <a:cs typeface="Arial" panose="020B0604020202020204" pitchFamily="34" charset="0"/>
              </a:rPr>
              <a:t>Macros</a:t>
            </a:r>
            <a:r>
              <a:rPr lang="es-ES" altLang="es-AR" sz="2400" dirty="0">
                <a:cs typeface="Arial" panose="020B0604020202020204" pitchFamily="34" charset="0"/>
              </a:rPr>
              <a:t>: conjunto de instrucciones para realizar una operación determinada (Visual Basic para Aplicaciones)</a:t>
            </a:r>
            <a:endParaRPr lang="es-ES" altLang="es-AR" sz="2400" dirty="0">
              <a:cs typeface="Times New Roman" panose="02020603050405020304" pitchFamily="18" charset="0"/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26164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8624" y="404664"/>
            <a:ext cx="8064896" cy="1152128"/>
          </a:xfrm>
        </p:spPr>
        <p:txBody>
          <a:bodyPr>
            <a:normAutofit/>
          </a:bodyPr>
          <a:lstStyle/>
          <a:p>
            <a:r>
              <a:rPr lang="es-AR" sz="3200" dirty="0"/>
              <a:t>Base de Datos Relacionales</a:t>
            </a:r>
            <a:br>
              <a:rPr lang="es-AR" sz="3200" dirty="0"/>
            </a:br>
            <a:r>
              <a:rPr lang="es-AR" sz="3200" dirty="0"/>
              <a:t>Componentes de una Tabla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80592" y="1772816"/>
            <a:ext cx="8062458" cy="439248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ClrTx/>
              <a:buNone/>
            </a:pPr>
            <a:r>
              <a:rPr lang="es-ES" altLang="es-AR" sz="2800" dirty="0">
                <a:cs typeface="Arial" panose="020B0604020202020204" pitchFamily="34" charset="0"/>
              </a:rPr>
              <a:t>	</a:t>
            </a:r>
            <a:r>
              <a:rPr lang="es-ES" altLang="es-AR" sz="2800" u="sng" dirty="0">
                <a:cs typeface="Arial" panose="020B0604020202020204" pitchFamily="34" charset="0"/>
              </a:rPr>
              <a:t>Campos</a:t>
            </a:r>
            <a:r>
              <a:rPr lang="es-ES" altLang="es-AR" sz="2800" dirty="0">
                <a:cs typeface="Arial" panose="020B0604020202020204" pitchFamily="34" charset="0"/>
              </a:rPr>
              <a:t>: </a:t>
            </a:r>
            <a:r>
              <a:rPr lang="es-AR" altLang="es-AR" sz="2800" dirty="0">
                <a:cs typeface="Arial" panose="020B0604020202020204" pitchFamily="34" charset="0"/>
              </a:rPr>
              <a:t>Unidad</a:t>
            </a:r>
            <a:r>
              <a:rPr lang="es-ES_tradnl" altLang="es-AR" sz="2800" dirty="0"/>
              <a:t> elemental de información</a:t>
            </a:r>
            <a:r>
              <a:rPr lang="es-ES" altLang="es-AR" sz="2800" dirty="0"/>
              <a:t>. Almacenan datos simples referidos a una entidad.</a:t>
            </a:r>
          </a:p>
          <a:p>
            <a:pPr>
              <a:spcBef>
                <a:spcPct val="50000"/>
              </a:spcBef>
              <a:buClrTx/>
              <a:buNone/>
            </a:pPr>
            <a:endParaRPr lang="es-ES" altLang="es-AR" sz="2800" dirty="0"/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800" dirty="0">
                <a:cs typeface="Arial" panose="020B0604020202020204" pitchFamily="34" charset="0"/>
              </a:rPr>
              <a:t>	</a:t>
            </a:r>
            <a:r>
              <a:rPr lang="es-ES" altLang="es-AR" sz="2800" u="sng" dirty="0">
                <a:cs typeface="Arial" panose="020B0604020202020204" pitchFamily="34" charset="0"/>
              </a:rPr>
              <a:t>Registros</a:t>
            </a:r>
            <a:r>
              <a:rPr lang="es-ES" altLang="es-AR" sz="2800" dirty="0">
                <a:cs typeface="Arial" panose="020B0604020202020204" pitchFamily="34" charset="0"/>
              </a:rPr>
              <a:t>: </a:t>
            </a:r>
            <a:r>
              <a:rPr lang="es-ES_tradnl" altLang="es-AR" sz="2800" dirty="0"/>
              <a:t>unidad lógica de información.</a:t>
            </a:r>
            <a:r>
              <a:rPr lang="es-ES" altLang="es-AR" sz="2800" dirty="0"/>
              <a:t> Colección de campos referidos a la misma entidad.</a:t>
            </a:r>
          </a:p>
          <a:p>
            <a:pPr>
              <a:spcBef>
                <a:spcPct val="50000"/>
              </a:spcBef>
              <a:buClrTx/>
              <a:buNone/>
            </a:pPr>
            <a:endParaRPr lang="es-ES" altLang="es-AR" sz="2800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None/>
            </a:pPr>
            <a:r>
              <a:rPr lang="es-ES" altLang="es-AR" sz="2800" dirty="0">
                <a:cs typeface="Arial" panose="020B0604020202020204" pitchFamily="34" charset="0"/>
              </a:rPr>
              <a:t>	</a:t>
            </a:r>
            <a:r>
              <a:rPr lang="es-ES" altLang="es-AR" sz="2800" u="sng" dirty="0">
                <a:cs typeface="Arial" panose="020B0604020202020204" pitchFamily="34" charset="0"/>
              </a:rPr>
              <a:t>Tablas</a:t>
            </a:r>
            <a:r>
              <a:rPr lang="es-ES" altLang="es-AR" sz="2800" dirty="0">
                <a:cs typeface="Arial" panose="020B0604020202020204" pitchFamily="34" charset="0"/>
              </a:rPr>
              <a:t>: </a:t>
            </a:r>
            <a:r>
              <a:rPr lang="es-ES_tradnl" altLang="es-AR" sz="2800" dirty="0"/>
              <a:t>conjunto de datos homogéneo que contiene información sobre un tema específico. Colección de registros relacionados.</a:t>
            </a:r>
            <a:endParaRPr lang="es-ES" altLang="es-AR" sz="28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2995475"/>
      </p:ext>
    </p:extLst>
  </p:cSld>
  <p:clrMapOvr>
    <a:masterClrMapping/>
  </p:clrMapOvr>
</p:sld>
</file>

<file path=ppt/theme/theme1.xml><?xml version="1.0" encoding="utf-8"?>
<a:theme xmlns:a="http://schemas.openxmlformats.org/drawingml/2006/main" name="Whisp">
  <a:themeElements>
    <a:clrScheme name="Whisp 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hisp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h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h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</TotalTime>
  <Pages>22</Pages>
  <Words>1112</Words>
  <Application>Microsoft Office PowerPoint</Application>
  <PresentationFormat>A4 (210 x 297 mm)</PresentationFormat>
  <Paragraphs>182</Paragraphs>
  <Slides>30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7" baseType="lpstr">
      <vt:lpstr>Arial</vt:lpstr>
      <vt:lpstr>Century Gothic</vt:lpstr>
      <vt:lpstr>Tahoma</vt:lpstr>
      <vt:lpstr>Times New Roman</vt:lpstr>
      <vt:lpstr>Wingdings</vt:lpstr>
      <vt:lpstr>Wingdings 3</vt:lpstr>
      <vt:lpstr>Whisp</vt:lpstr>
      <vt:lpstr>UNIDAD 5   Elementos conceptuales de Base de Datos</vt:lpstr>
      <vt:lpstr>Presentación de PowerPoint</vt:lpstr>
      <vt:lpstr>Bibliografía: </vt:lpstr>
      <vt:lpstr>Bibliografía: </vt:lpstr>
      <vt:lpstr>Definiciones de Base de Datos</vt:lpstr>
      <vt:lpstr>Base de Datos Relacionales</vt:lpstr>
      <vt:lpstr>Base de Datos Relacionales</vt:lpstr>
      <vt:lpstr>Base de Datos Relacionales Componentes</vt:lpstr>
      <vt:lpstr>Base de Datos Relacionales Componentes de una Tabla</vt:lpstr>
      <vt:lpstr>Base de Datos Relacionales Tipos de Datos de los campos</vt:lpstr>
      <vt:lpstr>Bases de Datos Relacionales Componentes</vt:lpstr>
      <vt:lpstr>Bases de Datos Relacionales Componentes</vt:lpstr>
      <vt:lpstr>Sistemas Gestores de Bases de Datos – Concepto</vt:lpstr>
      <vt:lpstr>Sistemas Gestores de Bases de Datos  Operaciones Básicas</vt:lpstr>
      <vt:lpstr>Bases de Datos en Excel</vt:lpstr>
      <vt:lpstr>Bases de Datos en Excel</vt:lpstr>
      <vt:lpstr>Bases de Datos en Excel – Ordenar </vt:lpstr>
      <vt:lpstr>Bases de Datos en Excel – Filtro</vt:lpstr>
      <vt:lpstr>Bases de Datos en Excel – Filtro</vt:lpstr>
      <vt:lpstr>Bases de Datos en Excel – Subtotales</vt:lpstr>
      <vt:lpstr>Bases de Datos en Excel – Subtotales</vt:lpstr>
      <vt:lpstr>Bases de Datos en Excel – Validación</vt:lpstr>
      <vt:lpstr>Bases de Datos en Excel – Funciones</vt:lpstr>
      <vt:lpstr>Bases de Datos en Excel – Funciones</vt:lpstr>
      <vt:lpstr>Bases de Datos en Excel – Funciones</vt:lpstr>
      <vt:lpstr>Bases de Datos en Excel – Funciones</vt:lpstr>
      <vt:lpstr>Bases de Datos en Excel – Funciones</vt:lpstr>
      <vt:lpstr>Bases de Datos en Excel Tablas Dinámicas</vt:lpstr>
      <vt:lpstr>Bases de Datos en Excel Tablas Dinámicas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COMUNICACION</dc:title>
  <dc:creator>Facultad de Ciencias Economicas</dc:creator>
  <cp:lastModifiedBy>Guillermo Javier Rumi</cp:lastModifiedBy>
  <cp:revision>267</cp:revision>
  <cp:lastPrinted>1997-04-24T17:04:48Z</cp:lastPrinted>
  <dcterms:created xsi:type="dcterms:W3CDTF">1997-06-13T06:13:04Z</dcterms:created>
  <dcterms:modified xsi:type="dcterms:W3CDTF">2020-05-10T22:36:52Z</dcterms:modified>
</cp:coreProperties>
</file>